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d39942a84_0_1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 name="Google Shape;52;g27d39942a84_0_1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 name="Google Shape;53;g27d39942a84_0_11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7d39942a84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27d39942a84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d39942a84_0_18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27d39942a84_0_18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7d39942a84_0_6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27d39942a84_0_6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7d39942a8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27d39942a8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7d39942a84_0_20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27d39942a84_0_20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7d39942a84_0_20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27d39942a84_0_20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https://forms.gle/cZ3WYaXBsd6jrJSK7</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7d39942a84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27d39942a84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7d39942a84_0_20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27d39942a84_0_20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7d39942a84_0_1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27d39942a84_0_1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7d39942a84_0_18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g27d39942a84_0_18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7d39942a84_0_1821:notes"/>
          <p:cNvSpPr txBox="1"/>
          <p:nvPr>
            <p:ph idx="1" type="body"/>
          </p:nvPr>
        </p:nvSpPr>
        <p:spPr>
          <a:xfrm>
            <a:off x="914506" y="4342665"/>
            <a:ext cx="50289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g27d39942a84_0_1821:notes"/>
          <p:cNvSpPr/>
          <p:nvPr>
            <p:ph idx="2" type="sldImg"/>
          </p:nvPr>
        </p:nvSpPr>
        <p:spPr>
          <a:xfrm>
            <a:off x="382588"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d39942a84_0_1826:notes"/>
          <p:cNvSpPr txBox="1"/>
          <p:nvPr>
            <p:ph idx="1" type="body"/>
          </p:nvPr>
        </p:nvSpPr>
        <p:spPr>
          <a:xfrm>
            <a:off x="914506" y="4342665"/>
            <a:ext cx="50289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27d39942a84_0_1826:notes"/>
          <p:cNvSpPr/>
          <p:nvPr>
            <p:ph idx="2" type="sldImg"/>
          </p:nvPr>
        </p:nvSpPr>
        <p:spPr>
          <a:xfrm>
            <a:off x="382588"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7d39942a84_0_1830:notes"/>
          <p:cNvSpPr txBox="1"/>
          <p:nvPr>
            <p:ph idx="1" type="body"/>
          </p:nvPr>
        </p:nvSpPr>
        <p:spPr>
          <a:xfrm>
            <a:off x="914506" y="4342665"/>
            <a:ext cx="50289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g27d39942a84_0_1830:notes"/>
          <p:cNvSpPr/>
          <p:nvPr>
            <p:ph idx="2" type="sldImg"/>
          </p:nvPr>
        </p:nvSpPr>
        <p:spPr>
          <a:xfrm>
            <a:off x="382588"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7d39942a84_0_1834:notes"/>
          <p:cNvSpPr txBox="1"/>
          <p:nvPr>
            <p:ph idx="1" type="body"/>
          </p:nvPr>
        </p:nvSpPr>
        <p:spPr>
          <a:xfrm>
            <a:off x="914506" y="4342665"/>
            <a:ext cx="50289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g27d39942a84_0_1834:notes"/>
          <p:cNvSpPr/>
          <p:nvPr>
            <p:ph idx="2" type="sldImg"/>
          </p:nvPr>
        </p:nvSpPr>
        <p:spPr>
          <a:xfrm>
            <a:off x="382588"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7d39942a84_0_1838:notes"/>
          <p:cNvSpPr txBox="1"/>
          <p:nvPr>
            <p:ph idx="1" type="body"/>
          </p:nvPr>
        </p:nvSpPr>
        <p:spPr>
          <a:xfrm>
            <a:off x="914506" y="4342665"/>
            <a:ext cx="50289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g27d39942a84_0_1838:notes"/>
          <p:cNvSpPr/>
          <p:nvPr>
            <p:ph idx="2" type="sldImg"/>
          </p:nvPr>
        </p:nvSpPr>
        <p:spPr>
          <a:xfrm>
            <a:off x="382588"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7d39942a84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27d39942a84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7.jpg"/><Relationship Id="rId6"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5.png"/><Relationship Id="rId11" Type="http://schemas.openxmlformats.org/officeDocument/2006/relationships/image" Target="../media/image21.png"/><Relationship Id="rId10" Type="http://schemas.openxmlformats.org/officeDocument/2006/relationships/image" Target="../media/image26.png"/><Relationship Id="rId9" Type="http://schemas.openxmlformats.org/officeDocument/2006/relationships/image" Target="../media/image17.png"/><Relationship Id="rId5" Type="http://schemas.openxmlformats.org/officeDocument/2006/relationships/image" Target="../media/image29.png"/><Relationship Id="rId6" Type="http://schemas.openxmlformats.org/officeDocument/2006/relationships/image" Target="../media/image10.png"/><Relationship Id="rId7" Type="http://schemas.openxmlformats.org/officeDocument/2006/relationships/image" Target="../media/image16.png"/><Relationship Id="rId8"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24.png"/><Relationship Id="rId11" Type="http://schemas.openxmlformats.org/officeDocument/2006/relationships/image" Target="../media/image27.png"/><Relationship Id="rId10" Type="http://schemas.openxmlformats.org/officeDocument/2006/relationships/image" Target="../media/image25.png"/><Relationship Id="rId9"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hyperlink" Target="mailto:welfare@newvic.ac.uk" TargetMode="External"/><Relationship Id="rId8"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35.jpg"/><Relationship Id="rId5" Type="http://schemas.openxmlformats.org/officeDocument/2006/relationships/image" Target="../media/image3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35.jpg"/><Relationship Id="rId5" Type="http://schemas.openxmlformats.org/officeDocument/2006/relationships/image" Target="../media/image34.jpg"/><Relationship Id="rId6"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grpSp>
        <p:nvGrpSpPr>
          <p:cNvPr id="55" name="Google Shape;55;p13"/>
          <p:cNvGrpSpPr/>
          <p:nvPr/>
        </p:nvGrpSpPr>
        <p:grpSpPr>
          <a:xfrm>
            <a:off x="-83098" y="3455632"/>
            <a:ext cx="9227100" cy="1687867"/>
            <a:chOff x="-83098" y="4607511"/>
            <a:chExt cx="9227100" cy="2250489"/>
          </a:xfrm>
        </p:grpSpPr>
        <p:pic>
          <p:nvPicPr>
            <p:cNvPr descr="NV_Powerpoint 20184.jpg" id="56" name="Google Shape;56;p13"/>
            <p:cNvPicPr preferRelativeResize="0"/>
            <p:nvPr/>
          </p:nvPicPr>
          <p:blipFill rotWithShape="1">
            <a:blip r:embed="rId3">
              <a:alphaModFix/>
            </a:blip>
            <a:srcRect b="82963" l="0" r="0" t="13550"/>
            <a:stretch/>
          </p:blipFill>
          <p:spPr>
            <a:xfrm>
              <a:off x="-83098" y="6134470"/>
              <a:ext cx="9227100" cy="723530"/>
            </a:xfrm>
            <a:prstGeom prst="rect">
              <a:avLst/>
            </a:prstGeom>
            <a:noFill/>
            <a:ln>
              <a:noFill/>
            </a:ln>
          </p:spPr>
        </p:pic>
        <p:pic>
          <p:nvPicPr>
            <p:cNvPr id="57" name="Google Shape;57;p13"/>
            <p:cNvPicPr preferRelativeResize="0"/>
            <p:nvPr/>
          </p:nvPicPr>
          <p:blipFill rotWithShape="1">
            <a:blip r:embed="rId4">
              <a:alphaModFix/>
            </a:blip>
            <a:srcRect b="0" l="0" r="0" t="0"/>
            <a:stretch/>
          </p:blipFill>
          <p:spPr>
            <a:xfrm>
              <a:off x="8322668" y="6261051"/>
              <a:ext cx="470368" cy="470368"/>
            </a:xfrm>
            <a:prstGeom prst="rect">
              <a:avLst/>
            </a:prstGeom>
            <a:noFill/>
            <a:ln>
              <a:noFill/>
            </a:ln>
          </p:spPr>
        </p:pic>
        <p:pic>
          <p:nvPicPr>
            <p:cNvPr descr="NV_Powerpoint 20182.jpg" id="58" name="Google Shape;58;p13"/>
            <p:cNvPicPr preferRelativeResize="0"/>
            <p:nvPr/>
          </p:nvPicPr>
          <p:blipFill rotWithShape="1">
            <a:blip r:embed="rId5">
              <a:alphaModFix/>
            </a:blip>
            <a:srcRect b="5785" l="0" r="0" t="71850"/>
            <a:stretch/>
          </p:blipFill>
          <p:spPr>
            <a:xfrm>
              <a:off x="0" y="4607511"/>
              <a:ext cx="9144000" cy="1535836"/>
            </a:xfrm>
            <a:prstGeom prst="rect">
              <a:avLst/>
            </a:prstGeom>
            <a:noFill/>
            <a:ln>
              <a:noFill/>
            </a:ln>
          </p:spPr>
        </p:pic>
      </p:grpSp>
      <p:pic>
        <p:nvPicPr>
          <p:cNvPr descr="NV_Powerpoint 2018.jpg" id="59" name="Google Shape;59;p13"/>
          <p:cNvPicPr preferRelativeResize="0"/>
          <p:nvPr/>
        </p:nvPicPr>
        <p:blipFill rotWithShape="1">
          <a:blip r:embed="rId6">
            <a:alphaModFix/>
          </a:blip>
          <a:srcRect b="30613" l="0" r="0" t="0"/>
          <a:stretch/>
        </p:blipFill>
        <p:spPr>
          <a:xfrm>
            <a:off x="0" y="0"/>
            <a:ext cx="9144000" cy="3568823"/>
          </a:xfrm>
          <a:prstGeom prst="rect">
            <a:avLst/>
          </a:prstGeom>
          <a:noFill/>
          <a:ln>
            <a:noFill/>
          </a:ln>
        </p:spPr>
      </p:pic>
      <p:pic>
        <p:nvPicPr>
          <p:cNvPr descr="NV_Powerpoint 20184.jpg" id="60" name="Google Shape;60;p13"/>
          <p:cNvPicPr preferRelativeResize="0"/>
          <p:nvPr/>
        </p:nvPicPr>
        <p:blipFill rotWithShape="1">
          <a:blip r:embed="rId3">
            <a:alphaModFix/>
          </a:blip>
          <a:srcRect b="82963" l="5276" r="0" t="13550"/>
          <a:stretch/>
        </p:blipFill>
        <p:spPr>
          <a:xfrm>
            <a:off x="1722268" y="2540123"/>
            <a:ext cx="5734975" cy="542648"/>
          </a:xfrm>
          <a:prstGeom prst="rect">
            <a:avLst/>
          </a:prstGeom>
          <a:noFill/>
          <a:ln>
            <a:noFill/>
          </a:ln>
        </p:spPr>
      </p:pic>
      <p:sp>
        <p:nvSpPr>
          <p:cNvPr id="61" name="Google Shape;61;p13"/>
          <p:cNvSpPr txBox="1"/>
          <p:nvPr/>
        </p:nvSpPr>
        <p:spPr>
          <a:xfrm>
            <a:off x="2438824" y="2661405"/>
            <a:ext cx="4302000" cy="708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1" lang="en" sz="2000">
                <a:solidFill>
                  <a:schemeClr val="lt1"/>
                </a:solidFill>
                <a:latin typeface="Calibri"/>
                <a:ea typeface="Calibri"/>
                <a:cs typeface="Calibri"/>
                <a:sym typeface="Calibri"/>
              </a:rPr>
              <a:t>W/C 11 September 2023 </a:t>
            </a:r>
            <a:endParaRPr b="1" sz="2000">
              <a:solidFill>
                <a:schemeClr val="lt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2000"/>
              <a:buFont typeface="Arial"/>
              <a:buNone/>
            </a:pPr>
            <a:r>
              <a:rPr b="1" lang="en" sz="2000">
                <a:solidFill>
                  <a:schemeClr val="lt1"/>
                </a:solidFill>
                <a:latin typeface="Calibri"/>
                <a:ea typeface="Calibri"/>
                <a:cs typeface="Calibri"/>
                <a:sym typeface="Calibri"/>
              </a:rPr>
              <a:t>Assembly - Key Messages</a:t>
            </a:r>
            <a:endParaRPr b="1" i="0" sz="2000" u="none" cap="none" strike="noStrike">
              <a:solidFill>
                <a:schemeClr val="lt1"/>
              </a:solidFill>
              <a:latin typeface="Calibri"/>
              <a:ea typeface="Calibri"/>
              <a:cs typeface="Calibri"/>
              <a:sym typeface="Calibri"/>
            </a:endParaRPr>
          </a:p>
        </p:txBody>
      </p:sp>
      <p:sp>
        <p:nvSpPr>
          <p:cNvPr id="62" name="Google Shape;62;p13"/>
          <p:cNvSpPr txBox="1"/>
          <p:nvPr/>
        </p:nvSpPr>
        <p:spPr>
          <a:xfrm>
            <a:off x="3931349" y="4696655"/>
            <a:ext cx="4302000" cy="400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Calibri"/>
                <a:ea typeface="Calibri"/>
                <a:cs typeface="Calibri"/>
                <a:sym typeface="Calibri"/>
              </a:rPr>
              <a:t>Diverse in Ambition, United in Success</a:t>
            </a:r>
            <a:endParaRPr b="1" i="0" sz="20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rgbClr val="351C75"/>
                </a:solidFill>
              </a:rPr>
              <a:t>Prevent Strategy</a:t>
            </a:r>
            <a:endParaRPr b="1">
              <a:solidFill>
                <a:srgbClr val="351C75"/>
              </a:solidFill>
            </a:endParaRPr>
          </a:p>
        </p:txBody>
      </p:sp>
      <p:sp>
        <p:nvSpPr>
          <p:cNvPr id="125" name="Google Shape;125;p22"/>
          <p:cNvSpPr txBox="1"/>
          <p:nvPr/>
        </p:nvSpPr>
        <p:spPr>
          <a:xfrm>
            <a:off x="311700" y="1032325"/>
            <a:ext cx="8007600" cy="96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FFFFF"/>
                </a:solidFill>
                <a:latin typeface="Calibri"/>
                <a:ea typeface="Calibri"/>
                <a:cs typeface="Calibri"/>
                <a:sym typeface="Calibri"/>
              </a:rPr>
              <a:t>The Prevent strategy is the government's response to a rise in terrorist and extremist activity both in other countries and here in the United Kingdom.</a:t>
            </a:r>
            <a:endParaRPr b="1" sz="1700">
              <a:solidFill>
                <a:srgbClr val="FFFFFF"/>
              </a:solidFill>
            </a:endParaRPr>
          </a:p>
        </p:txBody>
      </p:sp>
      <p:grpSp>
        <p:nvGrpSpPr>
          <p:cNvPr id="126" name="Google Shape;126;p22"/>
          <p:cNvGrpSpPr/>
          <p:nvPr/>
        </p:nvGrpSpPr>
        <p:grpSpPr>
          <a:xfrm>
            <a:off x="2141862" y="3338250"/>
            <a:ext cx="4589213" cy="731700"/>
            <a:chOff x="2175087" y="3094625"/>
            <a:chExt cx="4589213" cy="731700"/>
          </a:xfrm>
        </p:grpSpPr>
        <p:sp>
          <p:nvSpPr>
            <p:cNvPr id="127" name="Google Shape;127;p22"/>
            <p:cNvSpPr/>
            <p:nvPr/>
          </p:nvSpPr>
          <p:spPr>
            <a:xfrm>
              <a:off x="2175087" y="3094625"/>
              <a:ext cx="4497600" cy="731700"/>
            </a:xfrm>
            <a:prstGeom prst="rect">
              <a:avLst/>
            </a:prstGeom>
            <a:solidFill>
              <a:srgbClr val="1D7E7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22"/>
            <p:cNvSpPr txBox="1"/>
            <p:nvPr/>
          </p:nvSpPr>
          <p:spPr>
            <a:xfrm>
              <a:off x="2266700" y="3295175"/>
              <a:ext cx="4497600" cy="328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 sz="1300">
                  <a:solidFill>
                    <a:schemeClr val="lt1"/>
                  </a:solidFill>
                  <a:latin typeface="Calibri"/>
                  <a:ea typeface="Calibri"/>
                  <a:cs typeface="Calibri"/>
                  <a:sym typeface="Calibri"/>
                </a:rPr>
                <a:t>to work with sectors and institutions where there are risks of radicalization.</a:t>
              </a:r>
              <a:endParaRPr b="1" sz="1300">
                <a:solidFill>
                  <a:schemeClr val="lt1"/>
                </a:solidFill>
                <a:latin typeface="Roboto"/>
                <a:ea typeface="Roboto"/>
                <a:cs typeface="Roboto"/>
                <a:sym typeface="Roboto"/>
              </a:endParaRPr>
            </a:p>
          </p:txBody>
        </p:sp>
      </p:grpSp>
      <p:grpSp>
        <p:nvGrpSpPr>
          <p:cNvPr id="129" name="Google Shape;129;p22"/>
          <p:cNvGrpSpPr/>
          <p:nvPr/>
        </p:nvGrpSpPr>
        <p:grpSpPr>
          <a:xfrm>
            <a:off x="2141862" y="2523200"/>
            <a:ext cx="4860300" cy="731700"/>
            <a:chOff x="2175087" y="2744700"/>
            <a:chExt cx="4860300" cy="731700"/>
          </a:xfrm>
        </p:grpSpPr>
        <p:sp>
          <p:nvSpPr>
            <p:cNvPr id="130" name="Google Shape;130;p22"/>
            <p:cNvSpPr/>
            <p:nvPr/>
          </p:nvSpPr>
          <p:spPr>
            <a:xfrm>
              <a:off x="2175087" y="2744700"/>
              <a:ext cx="4860300" cy="731700"/>
            </a:xfrm>
            <a:prstGeom prst="rect">
              <a:avLst/>
            </a:prstGeom>
            <a:solidFill>
              <a:srgbClr val="1B786E"/>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22"/>
            <p:cNvSpPr txBox="1"/>
            <p:nvPr/>
          </p:nvSpPr>
          <p:spPr>
            <a:xfrm>
              <a:off x="2249725" y="2856650"/>
              <a:ext cx="4584900" cy="523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 sz="1300">
                  <a:solidFill>
                    <a:srgbClr val="FFFFFF"/>
                  </a:solidFill>
                  <a:latin typeface="Calibri"/>
                  <a:ea typeface="Calibri"/>
                  <a:cs typeface="Calibri"/>
                  <a:sym typeface="Calibri"/>
                </a:rPr>
                <a:t>to prevent people from being drawn into terrorism and ensure that they are given the right advice and support</a:t>
              </a:r>
              <a:endParaRPr b="1" sz="1300">
                <a:solidFill>
                  <a:srgbClr val="FFFFFF"/>
                </a:solidFill>
                <a:latin typeface="Roboto"/>
                <a:ea typeface="Roboto"/>
                <a:cs typeface="Roboto"/>
                <a:sym typeface="Roboto"/>
              </a:endParaRPr>
            </a:p>
          </p:txBody>
        </p:sp>
      </p:grpSp>
      <p:grpSp>
        <p:nvGrpSpPr>
          <p:cNvPr id="132" name="Google Shape;132;p22"/>
          <p:cNvGrpSpPr/>
          <p:nvPr/>
        </p:nvGrpSpPr>
        <p:grpSpPr>
          <a:xfrm>
            <a:off x="122900" y="1732939"/>
            <a:ext cx="7233910" cy="2491811"/>
            <a:chOff x="168525" y="1190252"/>
            <a:chExt cx="7233910" cy="2491811"/>
          </a:xfrm>
        </p:grpSpPr>
        <p:sp>
          <p:nvSpPr>
            <p:cNvPr id="133" name="Google Shape;133;p22"/>
            <p:cNvSpPr/>
            <p:nvPr/>
          </p:nvSpPr>
          <p:spPr>
            <a:xfrm>
              <a:off x="2180635" y="1190252"/>
              <a:ext cx="5221800" cy="731700"/>
            </a:xfrm>
            <a:prstGeom prst="rect">
              <a:avLst/>
            </a:prstGeom>
            <a:solidFill>
              <a:srgbClr val="155B5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22"/>
            <p:cNvSpPr txBox="1"/>
            <p:nvPr/>
          </p:nvSpPr>
          <p:spPr>
            <a:xfrm>
              <a:off x="2234714" y="1268403"/>
              <a:ext cx="4765800" cy="575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 sz="1300">
                  <a:solidFill>
                    <a:srgbClr val="FFFFFF"/>
                  </a:solidFill>
                  <a:latin typeface="Calibri"/>
                  <a:ea typeface="Calibri"/>
                  <a:cs typeface="Calibri"/>
                  <a:sym typeface="Calibri"/>
                </a:rPr>
                <a:t>To respond to the ideas that fuel terrorism and the threat we face from those who promote them</a:t>
              </a:r>
              <a:endParaRPr b="1" sz="1300">
                <a:solidFill>
                  <a:srgbClr val="FFFFFF"/>
                </a:solidFill>
                <a:latin typeface="Roboto"/>
                <a:ea typeface="Roboto"/>
                <a:cs typeface="Roboto"/>
                <a:sym typeface="Roboto"/>
              </a:endParaRPr>
            </a:p>
          </p:txBody>
        </p:sp>
        <p:sp>
          <p:nvSpPr>
            <p:cNvPr id="135" name="Google Shape;135;p22"/>
            <p:cNvSpPr txBox="1"/>
            <p:nvPr/>
          </p:nvSpPr>
          <p:spPr>
            <a:xfrm>
              <a:off x="168525" y="1268263"/>
              <a:ext cx="1882800" cy="2413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b="1" lang="en" sz="2800">
                  <a:solidFill>
                    <a:schemeClr val="lt1"/>
                  </a:solidFill>
                  <a:latin typeface="Roboto"/>
                  <a:ea typeface="Roboto"/>
                  <a:cs typeface="Roboto"/>
                  <a:sym typeface="Roboto"/>
                </a:rPr>
                <a:t>Three Strategic Objectives</a:t>
              </a:r>
              <a:endParaRPr b="1" sz="2800">
                <a:solidFill>
                  <a:schemeClr val="lt1"/>
                </a:solidFill>
                <a:latin typeface="Roboto"/>
                <a:ea typeface="Roboto"/>
                <a:cs typeface="Roboto"/>
                <a:sym typeface="Roboto"/>
              </a:endParaRPr>
            </a:p>
          </p:txBody>
        </p:sp>
      </p:grpSp>
      <p:sp>
        <p:nvSpPr>
          <p:cNvPr id="136" name="Google Shape;136;p22"/>
          <p:cNvSpPr txBox="1"/>
          <p:nvPr/>
        </p:nvSpPr>
        <p:spPr>
          <a:xfrm>
            <a:off x="1164000" y="4153300"/>
            <a:ext cx="7797300" cy="8958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Calibri"/>
                <a:ea typeface="Calibri"/>
                <a:cs typeface="Calibri"/>
                <a:sym typeface="Calibri"/>
              </a:rPr>
              <a:t>There isn't a single profile of someone who may be at risk of being drawn into terrorism. People who are vulnerable to becoming involved in terrorism can be any age from any group faith ethnicity or background.</a:t>
            </a:r>
            <a:endParaRPr>
              <a:solidFill>
                <a:schemeClr val="dk1"/>
              </a:solidFill>
              <a:latin typeface="Calibri"/>
              <a:ea typeface="Calibri"/>
              <a:cs typeface="Calibri"/>
              <a:sym typeface="Calibri"/>
            </a:endParaRPr>
          </a:p>
        </p:txBody>
      </p:sp>
      <p:pic>
        <p:nvPicPr>
          <p:cNvPr id="137" name="Google Shape;137;p22"/>
          <p:cNvPicPr preferRelativeResize="0"/>
          <p:nvPr/>
        </p:nvPicPr>
        <p:blipFill>
          <a:blip r:embed="rId4">
            <a:alphaModFix/>
          </a:blip>
          <a:stretch>
            <a:fillRect/>
          </a:stretch>
        </p:blipFill>
        <p:spPr>
          <a:xfrm>
            <a:off x="221493" y="4153293"/>
            <a:ext cx="872300" cy="872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rgbClr val="351C75"/>
                </a:solidFill>
              </a:rPr>
              <a:t>British</a:t>
            </a:r>
            <a:r>
              <a:rPr b="1" lang="en">
                <a:solidFill>
                  <a:srgbClr val="351C75"/>
                </a:solidFill>
              </a:rPr>
              <a:t> Values</a:t>
            </a:r>
            <a:endParaRPr b="1">
              <a:solidFill>
                <a:srgbClr val="351C75"/>
              </a:solidFill>
            </a:endParaRPr>
          </a:p>
        </p:txBody>
      </p:sp>
      <p:sp>
        <p:nvSpPr>
          <p:cNvPr id="143" name="Google Shape;143;p23"/>
          <p:cNvSpPr txBox="1"/>
          <p:nvPr/>
        </p:nvSpPr>
        <p:spPr>
          <a:xfrm>
            <a:off x="554875" y="1464275"/>
            <a:ext cx="7420800" cy="3134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2000">
              <a:solidFill>
                <a:srgbClr val="FFFFFF"/>
              </a:solidFill>
            </a:endParaRPr>
          </a:p>
        </p:txBody>
      </p:sp>
      <p:pic>
        <p:nvPicPr>
          <p:cNvPr id="144" name="Google Shape;144;p23"/>
          <p:cNvPicPr preferRelativeResize="0"/>
          <p:nvPr/>
        </p:nvPicPr>
        <p:blipFill>
          <a:blip r:embed="rId4">
            <a:alphaModFix/>
          </a:blip>
          <a:stretch>
            <a:fillRect/>
          </a:stretch>
        </p:blipFill>
        <p:spPr>
          <a:xfrm>
            <a:off x="250825" y="1684588"/>
            <a:ext cx="1657350" cy="1609725"/>
          </a:xfrm>
          <a:prstGeom prst="rect">
            <a:avLst/>
          </a:prstGeom>
          <a:noFill/>
          <a:ln>
            <a:noFill/>
          </a:ln>
        </p:spPr>
      </p:pic>
      <p:pic>
        <p:nvPicPr>
          <p:cNvPr id="145" name="Google Shape;145;p23"/>
          <p:cNvPicPr preferRelativeResize="0"/>
          <p:nvPr/>
        </p:nvPicPr>
        <p:blipFill>
          <a:blip r:embed="rId5">
            <a:alphaModFix/>
          </a:blip>
          <a:stretch>
            <a:fillRect/>
          </a:stretch>
        </p:blipFill>
        <p:spPr>
          <a:xfrm>
            <a:off x="250825" y="3499625"/>
            <a:ext cx="1714100" cy="1343450"/>
          </a:xfrm>
          <a:prstGeom prst="rect">
            <a:avLst/>
          </a:prstGeom>
          <a:noFill/>
          <a:ln>
            <a:noFill/>
          </a:ln>
        </p:spPr>
      </p:pic>
      <p:pic>
        <p:nvPicPr>
          <p:cNvPr id="146" name="Google Shape;146;p23"/>
          <p:cNvPicPr preferRelativeResize="0"/>
          <p:nvPr/>
        </p:nvPicPr>
        <p:blipFill>
          <a:blip r:embed="rId6">
            <a:alphaModFix/>
          </a:blip>
          <a:stretch>
            <a:fillRect/>
          </a:stretch>
        </p:blipFill>
        <p:spPr>
          <a:xfrm>
            <a:off x="2202213" y="1684588"/>
            <a:ext cx="1609725" cy="1609725"/>
          </a:xfrm>
          <a:prstGeom prst="rect">
            <a:avLst/>
          </a:prstGeom>
          <a:noFill/>
          <a:ln>
            <a:noFill/>
          </a:ln>
        </p:spPr>
      </p:pic>
      <p:pic>
        <p:nvPicPr>
          <p:cNvPr id="147" name="Google Shape;147;p23"/>
          <p:cNvPicPr preferRelativeResize="0"/>
          <p:nvPr/>
        </p:nvPicPr>
        <p:blipFill>
          <a:blip r:embed="rId7">
            <a:alphaModFix/>
          </a:blip>
          <a:stretch>
            <a:fillRect/>
          </a:stretch>
        </p:blipFill>
        <p:spPr>
          <a:xfrm>
            <a:off x="2078400" y="3499625"/>
            <a:ext cx="1841125" cy="1343450"/>
          </a:xfrm>
          <a:prstGeom prst="rect">
            <a:avLst/>
          </a:prstGeom>
          <a:noFill/>
          <a:ln>
            <a:noFill/>
          </a:ln>
        </p:spPr>
      </p:pic>
      <p:pic>
        <p:nvPicPr>
          <p:cNvPr id="148" name="Google Shape;148;p23"/>
          <p:cNvPicPr preferRelativeResize="0"/>
          <p:nvPr/>
        </p:nvPicPr>
        <p:blipFill>
          <a:blip r:embed="rId8">
            <a:alphaModFix/>
          </a:blip>
          <a:stretch>
            <a:fillRect/>
          </a:stretch>
        </p:blipFill>
        <p:spPr>
          <a:xfrm>
            <a:off x="4106001" y="1703650"/>
            <a:ext cx="1841125" cy="1571625"/>
          </a:xfrm>
          <a:prstGeom prst="rect">
            <a:avLst/>
          </a:prstGeom>
          <a:noFill/>
          <a:ln>
            <a:noFill/>
          </a:ln>
        </p:spPr>
      </p:pic>
      <p:pic>
        <p:nvPicPr>
          <p:cNvPr id="149" name="Google Shape;149;p23"/>
          <p:cNvPicPr preferRelativeResize="0"/>
          <p:nvPr/>
        </p:nvPicPr>
        <p:blipFill>
          <a:blip r:embed="rId9">
            <a:alphaModFix/>
          </a:blip>
          <a:stretch>
            <a:fillRect/>
          </a:stretch>
        </p:blipFill>
        <p:spPr>
          <a:xfrm>
            <a:off x="4106000" y="3456775"/>
            <a:ext cx="1962925" cy="1343450"/>
          </a:xfrm>
          <a:prstGeom prst="rect">
            <a:avLst/>
          </a:prstGeom>
          <a:noFill/>
          <a:ln>
            <a:noFill/>
          </a:ln>
        </p:spPr>
      </p:pic>
      <p:pic>
        <p:nvPicPr>
          <p:cNvPr id="150" name="Google Shape;150;p23"/>
          <p:cNvPicPr preferRelativeResize="0"/>
          <p:nvPr/>
        </p:nvPicPr>
        <p:blipFill>
          <a:blip r:embed="rId10">
            <a:alphaModFix/>
          </a:blip>
          <a:stretch>
            <a:fillRect/>
          </a:stretch>
        </p:blipFill>
        <p:spPr>
          <a:xfrm>
            <a:off x="6424925" y="1695450"/>
            <a:ext cx="1885950" cy="1609725"/>
          </a:xfrm>
          <a:prstGeom prst="rect">
            <a:avLst/>
          </a:prstGeom>
          <a:noFill/>
          <a:ln>
            <a:noFill/>
          </a:ln>
        </p:spPr>
      </p:pic>
      <p:pic>
        <p:nvPicPr>
          <p:cNvPr id="151" name="Google Shape;151;p23"/>
          <p:cNvPicPr preferRelativeResize="0"/>
          <p:nvPr/>
        </p:nvPicPr>
        <p:blipFill>
          <a:blip r:embed="rId11">
            <a:alphaModFix/>
          </a:blip>
          <a:stretch>
            <a:fillRect/>
          </a:stretch>
        </p:blipFill>
        <p:spPr>
          <a:xfrm>
            <a:off x="6255400" y="3352213"/>
            <a:ext cx="2019300" cy="1552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4"/>
          <p:cNvSpPr txBox="1"/>
          <p:nvPr>
            <p:ph type="title"/>
          </p:nvPr>
        </p:nvSpPr>
        <p:spPr>
          <a:xfrm>
            <a:off x="164150" y="199414"/>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800">
                <a:solidFill>
                  <a:schemeClr val="lt1"/>
                </a:solidFill>
                <a:latin typeface="Calibri"/>
                <a:ea typeface="Calibri"/>
                <a:cs typeface="Calibri"/>
                <a:sym typeface="Calibri"/>
              </a:rPr>
              <a:t>Do British Values clash?</a:t>
            </a:r>
            <a:endParaRPr b="1" sz="3800">
              <a:solidFill>
                <a:srgbClr val="FFFFFF"/>
              </a:solidFill>
            </a:endParaRPr>
          </a:p>
        </p:txBody>
      </p:sp>
      <p:sp>
        <p:nvSpPr>
          <p:cNvPr id="157" name="Google Shape;157;p24"/>
          <p:cNvSpPr txBox="1"/>
          <p:nvPr/>
        </p:nvSpPr>
        <p:spPr>
          <a:xfrm>
            <a:off x="0" y="4324875"/>
            <a:ext cx="9144000" cy="7389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spcBef>
                <a:spcPts val="0"/>
              </a:spcBef>
              <a:spcAft>
                <a:spcPts val="0"/>
              </a:spcAft>
              <a:buClr>
                <a:srgbClr val="521B93"/>
              </a:buClr>
              <a:buSzPts val="1800"/>
              <a:buFont typeface="Arial"/>
              <a:buNone/>
            </a:pPr>
            <a:r>
              <a:rPr b="1" lang="en" sz="1800">
                <a:solidFill>
                  <a:srgbClr val="521B93"/>
                </a:solidFill>
                <a:latin typeface="Calibri"/>
                <a:ea typeface="Calibri"/>
                <a:cs typeface="Calibri"/>
                <a:sym typeface="Calibri"/>
              </a:rPr>
              <a:t>Respect and tolerance is the foundation of our community. Treat others the way you want to be treated.</a:t>
            </a:r>
            <a:endParaRPr b="1" sz="1650">
              <a:solidFill>
                <a:schemeClr val="dk1"/>
              </a:solidFill>
              <a:latin typeface="Calibri"/>
              <a:ea typeface="Calibri"/>
              <a:cs typeface="Calibri"/>
              <a:sym typeface="Calibri"/>
            </a:endParaRPr>
          </a:p>
        </p:txBody>
      </p:sp>
      <p:pic>
        <p:nvPicPr>
          <p:cNvPr id="158" name="Google Shape;158;p24"/>
          <p:cNvPicPr preferRelativeResize="0"/>
          <p:nvPr/>
        </p:nvPicPr>
        <p:blipFill>
          <a:blip r:embed="rId4">
            <a:alphaModFix/>
          </a:blip>
          <a:stretch>
            <a:fillRect/>
          </a:stretch>
        </p:blipFill>
        <p:spPr>
          <a:xfrm>
            <a:off x="985800" y="1272839"/>
            <a:ext cx="2257425" cy="1714500"/>
          </a:xfrm>
          <a:prstGeom prst="rect">
            <a:avLst/>
          </a:prstGeom>
          <a:noFill/>
          <a:ln>
            <a:noFill/>
          </a:ln>
        </p:spPr>
      </p:pic>
      <p:pic>
        <p:nvPicPr>
          <p:cNvPr id="159" name="Google Shape;159;p24"/>
          <p:cNvPicPr preferRelativeResize="0"/>
          <p:nvPr/>
        </p:nvPicPr>
        <p:blipFill>
          <a:blip r:embed="rId5">
            <a:alphaModFix/>
          </a:blip>
          <a:stretch>
            <a:fillRect/>
          </a:stretch>
        </p:blipFill>
        <p:spPr>
          <a:xfrm>
            <a:off x="5605650" y="1272850"/>
            <a:ext cx="2380000" cy="1714500"/>
          </a:xfrm>
          <a:prstGeom prst="rect">
            <a:avLst/>
          </a:prstGeom>
          <a:noFill/>
          <a:ln>
            <a:noFill/>
          </a:ln>
        </p:spPr>
      </p:pic>
      <p:sp>
        <p:nvSpPr>
          <p:cNvPr id="160" name="Google Shape;160;p24"/>
          <p:cNvSpPr txBox="1"/>
          <p:nvPr/>
        </p:nvSpPr>
        <p:spPr>
          <a:xfrm>
            <a:off x="4596800" y="3106663"/>
            <a:ext cx="4397700" cy="109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800">
                <a:solidFill>
                  <a:schemeClr val="dk1"/>
                </a:solidFill>
                <a:latin typeface="Calibri"/>
                <a:ea typeface="Calibri"/>
                <a:cs typeface="Calibri"/>
                <a:sym typeface="Calibri"/>
              </a:rPr>
              <a:t>Respect and Tolerance</a:t>
            </a:r>
            <a:endParaRPr b="1" sz="18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en" sz="1800">
                <a:solidFill>
                  <a:schemeClr val="dk1"/>
                </a:solidFill>
                <a:latin typeface="Calibri"/>
                <a:ea typeface="Calibri"/>
                <a:cs typeface="Calibri"/>
                <a:sym typeface="Calibri"/>
              </a:rPr>
              <a:t>Treating people fairly and equally regardless of who they are or where they are from.</a:t>
            </a:r>
            <a:endParaRPr sz="1800">
              <a:solidFill>
                <a:schemeClr val="dk1"/>
              </a:solidFill>
              <a:latin typeface="Calibri"/>
              <a:ea typeface="Calibri"/>
              <a:cs typeface="Calibri"/>
              <a:sym typeface="Calibri"/>
            </a:endParaRPr>
          </a:p>
        </p:txBody>
      </p:sp>
      <p:sp>
        <p:nvSpPr>
          <p:cNvPr id="161" name="Google Shape;161;p24"/>
          <p:cNvSpPr txBox="1"/>
          <p:nvPr/>
        </p:nvSpPr>
        <p:spPr>
          <a:xfrm>
            <a:off x="540925" y="3136150"/>
            <a:ext cx="3000000" cy="1144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b="1" lang="en" sz="1800">
                <a:solidFill>
                  <a:schemeClr val="dk1"/>
                </a:solidFill>
                <a:latin typeface="Calibri"/>
                <a:ea typeface="Calibri"/>
                <a:cs typeface="Calibri"/>
                <a:sym typeface="Calibri"/>
              </a:rPr>
              <a:t>Individual Liberty</a:t>
            </a:r>
            <a:endParaRPr b="1" sz="1800">
              <a:solidFill>
                <a:schemeClr val="dk1"/>
              </a:solidFill>
              <a:latin typeface="Calibri"/>
              <a:ea typeface="Calibri"/>
              <a:cs typeface="Calibri"/>
              <a:sym typeface="Calibri"/>
            </a:endParaRPr>
          </a:p>
          <a:p>
            <a:pPr indent="0" lvl="0" marL="0" rtl="0" algn="ctr">
              <a:lnSpc>
                <a:spcPct val="90000"/>
              </a:lnSpc>
              <a:spcBef>
                <a:spcPts val="1000"/>
              </a:spcBef>
              <a:spcAft>
                <a:spcPts val="0"/>
              </a:spcAft>
              <a:buNone/>
            </a:pPr>
            <a:r>
              <a:rPr lang="en" sz="1800">
                <a:solidFill>
                  <a:schemeClr val="dk1"/>
                </a:solidFill>
                <a:latin typeface="Calibri"/>
                <a:ea typeface="Calibri"/>
                <a:cs typeface="Calibri"/>
                <a:sym typeface="Calibri"/>
              </a:rPr>
              <a:t>Freedom to express yourselves</a:t>
            </a:r>
            <a:endParaRPr sz="1800">
              <a:solidFill>
                <a:schemeClr val="dk1"/>
              </a:solidFill>
              <a:latin typeface="Calibri"/>
              <a:ea typeface="Calibri"/>
              <a:cs typeface="Calibri"/>
              <a:sym typeface="Calibri"/>
            </a:endParaRPr>
          </a:p>
        </p:txBody>
      </p:sp>
      <p:sp>
        <p:nvSpPr>
          <p:cNvPr id="162" name="Google Shape;162;p24"/>
          <p:cNvSpPr txBox="1"/>
          <p:nvPr/>
        </p:nvSpPr>
        <p:spPr>
          <a:xfrm>
            <a:off x="3959438" y="1834450"/>
            <a:ext cx="930000" cy="101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5400">
                <a:solidFill>
                  <a:schemeClr val="dk1"/>
                </a:solidFill>
                <a:highlight>
                  <a:srgbClr val="FFFF00"/>
                </a:highlight>
                <a:latin typeface="Calibri"/>
                <a:ea typeface="Calibri"/>
                <a:cs typeface="Calibri"/>
                <a:sym typeface="Calibri"/>
              </a:rPr>
              <a:t>VS</a:t>
            </a:r>
            <a:endParaRPr b="1" sz="5400">
              <a:solidFill>
                <a:schemeClr val="dk1"/>
              </a:solidFill>
              <a:highlight>
                <a:srgbClr val="FFFF00"/>
              </a:highlight>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25"/>
          <p:cNvSpPr txBox="1"/>
          <p:nvPr>
            <p:ph type="title"/>
          </p:nvPr>
        </p:nvSpPr>
        <p:spPr>
          <a:xfrm>
            <a:off x="159300" y="281739"/>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rgbClr val="FFFFFF"/>
                </a:solidFill>
              </a:rPr>
              <a:t>Safeguarding - Support</a:t>
            </a:r>
            <a:endParaRPr b="1">
              <a:solidFill>
                <a:srgbClr val="FFFFFF"/>
              </a:solidFill>
            </a:endParaRPr>
          </a:p>
        </p:txBody>
      </p:sp>
      <p:sp>
        <p:nvSpPr>
          <p:cNvPr id="168" name="Google Shape;168;p25"/>
          <p:cNvSpPr txBox="1"/>
          <p:nvPr/>
        </p:nvSpPr>
        <p:spPr>
          <a:xfrm>
            <a:off x="0" y="1176025"/>
            <a:ext cx="9144000" cy="4134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650"/>
              <a:buFont typeface="Arial"/>
              <a:buNone/>
            </a:pPr>
            <a:r>
              <a:rPr b="1" lang="en" sz="1650">
                <a:solidFill>
                  <a:schemeClr val="dk1"/>
                </a:solidFill>
                <a:latin typeface="Calibri"/>
                <a:ea typeface="Calibri"/>
                <a:cs typeface="Calibri"/>
                <a:sym typeface="Calibri"/>
              </a:rPr>
              <a:t>Worried about your safety or the safety of anyone else? </a:t>
            </a:r>
            <a:endParaRPr b="1" i="0" sz="1650" u="none" cap="none" strike="noStrike">
              <a:solidFill>
                <a:schemeClr val="dk1"/>
              </a:solidFill>
              <a:latin typeface="Calibri"/>
              <a:ea typeface="Calibri"/>
              <a:cs typeface="Calibri"/>
              <a:sym typeface="Calibri"/>
            </a:endParaRPr>
          </a:p>
        </p:txBody>
      </p:sp>
      <p:pic>
        <p:nvPicPr>
          <p:cNvPr id="169" name="Google Shape;169;p25"/>
          <p:cNvPicPr preferRelativeResize="0"/>
          <p:nvPr/>
        </p:nvPicPr>
        <p:blipFill rotWithShape="1">
          <a:blip r:embed="rId4">
            <a:alphaModFix/>
          </a:blip>
          <a:srcRect b="21814" l="12932" r="8642" t="24148"/>
          <a:stretch/>
        </p:blipFill>
        <p:spPr>
          <a:xfrm>
            <a:off x="3832388" y="1695963"/>
            <a:ext cx="1398024" cy="961951"/>
          </a:xfrm>
          <a:prstGeom prst="rect">
            <a:avLst/>
          </a:prstGeom>
          <a:noFill/>
          <a:ln>
            <a:noFill/>
          </a:ln>
        </p:spPr>
      </p:pic>
      <p:sp>
        <p:nvSpPr>
          <p:cNvPr id="170" name="Google Shape;170;p25"/>
          <p:cNvSpPr txBox="1"/>
          <p:nvPr/>
        </p:nvSpPr>
        <p:spPr>
          <a:xfrm>
            <a:off x="280063" y="2597750"/>
            <a:ext cx="2002500" cy="1616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0000"/>
                </a:solidFill>
              </a:rPr>
              <a:t>Talk to us</a:t>
            </a:r>
            <a:endParaRPr>
              <a:solidFill>
                <a:srgbClr val="FF0000"/>
              </a:solidFill>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300"/>
              <a:t>Teacher/Tutor </a:t>
            </a:r>
            <a:endParaRPr sz="1300"/>
          </a:p>
          <a:p>
            <a:pPr indent="0" lvl="0" marL="0" rtl="0" algn="ctr">
              <a:spcBef>
                <a:spcPts val="0"/>
              </a:spcBef>
              <a:spcAft>
                <a:spcPts val="0"/>
              </a:spcAft>
              <a:buNone/>
            </a:pPr>
            <a:r>
              <a:t/>
            </a:r>
            <a:endParaRPr sz="1300"/>
          </a:p>
          <a:p>
            <a:pPr indent="0" lvl="0" marL="0" rtl="0" algn="ctr">
              <a:spcBef>
                <a:spcPts val="0"/>
              </a:spcBef>
              <a:spcAft>
                <a:spcPts val="0"/>
              </a:spcAft>
              <a:buNone/>
            </a:pPr>
            <a:r>
              <a:rPr lang="en" sz="1300"/>
              <a:t>Youth Safety Team </a:t>
            </a:r>
            <a:endParaRPr sz="1300"/>
          </a:p>
          <a:p>
            <a:pPr indent="0" lvl="0" marL="0" rtl="0" algn="ctr">
              <a:spcBef>
                <a:spcPts val="0"/>
              </a:spcBef>
              <a:spcAft>
                <a:spcPts val="0"/>
              </a:spcAft>
              <a:buNone/>
            </a:pPr>
            <a:r>
              <a:t/>
            </a:r>
            <a:endParaRPr sz="1300"/>
          </a:p>
          <a:p>
            <a:pPr indent="0" lvl="0" marL="0" rtl="0" algn="ctr">
              <a:spcBef>
                <a:spcPts val="0"/>
              </a:spcBef>
              <a:spcAft>
                <a:spcPts val="0"/>
              </a:spcAft>
              <a:buNone/>
            </a:pPr>
            <a:r>
              <a:rPr lang="en" sz="1300"/>
              <a:t>Safeguarding Team </a:t>
            </a:r>
            <a:endParaRPr sz="1300"/>
          </a:p>
        </p:txBody>
      </p:sp>
      <p:sp>
        <p:nvSpPr>
          <p:cNvPr id="171" name="Google Shape;171;p25"/>
          <p:cNvSpPr txBox="1"/>
          <p:nvPr/>
        </p:nvSpPr>
        <p:spPr>
          <a:xfrm>
            <a:off x="3530138" y="2605400"/>
            <a:ext cx="2002500" cy="1600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0000"/>
                </a:solidFill>
              </a:rPr>
              <a:t>Visit us</a:t>
            </a:r>
            <a:endParaRPr>
              <a:solidFill>
                <a:srgbClr val="FF0000"/>
              </a:solidFill>
            </a:endParaRPr>
          </a:p>
          <a:p>
            <a:pPr indent="0" lvl="0" marL="0" rtl="0" algn="ctr">
              <a:spcBef>
                <a:spcPts val="0"/>
              </a:spcBef>
              <a:spcAft>
                <a:spcPts val="0"/>
              </a:spcAft>
              <a:buNone/>
            </a:pPr>
            <a:r>
              <a:t/>
            </a:r>
            <a:endParaRPr sz="1300">
              <a:solidFill>
                <a:schemeClr val="dk1"/>
              </a:solidFill>
            </a:endParaRPr>
          </a:p>
          <a:p>
            <a:pPr indent="0" lvl="0" marL="0" rtl="0" algn="ctr">
              <a:spcBef>
                <a:spcPts val="0"/>
              </a:spcBef>
              <a:spcAft>
                <a:spcPts val="0"/>
              </a:spcAft>
              <a:buClr>
                <a:schemeClr val="dk1"/>
              </a:buClr>
              <a:buSzPts val="1100"/>
              <a:buFont typeface="Arial"/>
              <a:buNone/>
            </a:pPr>
            <a:r>
              <a:rPr lang="en" sz="1300">
                <a:solidFill>
                  <a:schemeClr val="dk1"/>
                </a:solidFill>
              </a:rPr>
              <a:t>Safeguarding &amp; Welfare </a:t>
            </a:r>
            <a:endParaRPr sz="1300">
              <a:solidFill>
                <a:schemeClr val="dk1"/>
              </a:solidFill>
            </a:endParaRPr>
          </a:p>
          <a:p>
            <a:pPr indent="0" lvl="0" marL="0" rtl="0" algn="ctr">
              <a:spcBef>
                <a:spcPts val="0"/>
              </a:spcBef>
              <a:spcAft>
                <a:spcPts val="0"/>
              </a:spcAft>
              <a:buNone/>
            </a:pPr>
            <a:r>
              <a:t/>
            </a:r>
            <a:endParaRPr b="1" sz="1300"/>
          </a:p>
          <a:p>
            <a:pPr indent="0" lvl="0" marL="0" rtl="0" algn="ctr">
              <a:spcBef>
                <a:spcPts val="0"/>
              </a:spcBef>
              <a:spcAft>
                <a:spcPts val="0"/>
              </a:spcAft>
              <a:buNone/>
            </a:pPr>
            <a:r>
              <a:rPr b="1" lang="en" sz="1300"/>
              <a:t>Room B208a</a:t>
            </a:r>
            <a:endParaRPr b="1" sz="1300"/>
          </a:p>
          <a:p>
            <a:pPr indent="0" lvl="0" marL="0" rtl="0" algn="ctr">
              <a:spcBef>
                <a:spcPts val="0"/>
              </a:spcBef>
              <a:spcAft>
                <a:spcPts val="0"/>
              </a:spcAft>
              <a:buNone/>
            </a:pPr>
            <a:r>
              <a:t/>
            </a:r>
            <a:endParaRPr sz="1300">
              <a:solidFill>
                <a:schemeClr val="dk1"/>
              </a:solidFill>
            </a:endParaRPr>
          </a:p>
          <a:p>
            <a:pPr indent="0" lvl="0" marL="0" rtl="0" algn="ctr">
              <a:spcBef>
                <a:spcPts val="0"/>
              </a:spcBef>
              <a:spcAft>
                <a:spcPts val="0"/>
              </a:spcAft>
              <a:buNone/>
            </a:pPr>
            <a:r>
              <a:rPr lang="en" sz="1300">
                <a:solidFill>
                  <a:schemeClr val="dk1"/>
                </a:solidFill>
              </a:rPr>
              <a:t>Student Hub</a:t>
            </a:r>
            <a:endParaRPr sz="1300"/>
          </a:p>
        </p:txBody>
      </p:sp>
      <p:pic>
        <p:nvPicPr>
          <p:cNvPr id="172" name="Google Shape;172;p25"/>
          <p:cNvPicPr preferRelativeResize="0"/>
          <p:nvPr/>
        </p:nvPicPr>
        <p:blipFill rotWithShape="1">
          <a:blip r:embed="rId5">
            <a:alphaModFix/>
          </a:blip>
          <a:srcRect b="8655" l="0" r="0" t="9684"/>
          <a:stretch/>
        </p:blipFill>
        <p:spPr>
          <a:xfrm>
            <a:off x="607325" y="1655700"/>
            <a:ext cx="1348000" cy="1042500"/>
          </a:xfrm>
          <a:prstGeom prst="rect">
            <a:avLst/>
          </a:prstGeom>
          <a:noFill/>
          <a:ln>
            <a:noFill/>
          </a:ln>
        </p:spPr>
      </p:pic>
      <p:pic>
        <p:nvPicPr>
          <p:cNvPr id="173" name="Google Shape;173;p25"/>
          <p:cNvPicPr preferRelativeResize="0"/>
          <p:nvPr/>
        </p:nvPicPr>
        <p:blipFill rotWithShape="1">
          <a:blip r:embed="rId6">
            <a:alphaModFix/>
          </a:blip>
          <a:srcRect b="5114" l="0" r="0" t="6710"/>
          <a:stretch/>
        </p:blipFill>
        <p:spPr>
          <a:xfrm>
            <a:off x="6647800" y="1640288"/>
            <a:ext cx="1348001" cy="1080975"/>
          </a:xfrm>
          <a:prstGeom prst="rect">
            <a:avLst/>
          </a:prstGeom>
          <a:noFill/>
          <a:ln>
            <a:noFill/>
          </a:ln>
        </p:spPr>
      </p:pic>
      <p:sp>
        <p:nvSpPr>
          <p:cNvPr id="174" name="Google Shape;174;p25"/>
          <p:cNvSpPr txBox="1"/>
          <p:nvPr/>
        </p:nvSpPr>
        <p:spPr>
          <a:xfrm>
            <a:off x="6106127" y="2613050"/>
            <a:ext cx="2356800" cy="1600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0000"/>
                </a:solidFill>
              </a:rPr>
              <a:t>Contact us</a:t>
            </a:r>
            <a:endParaRPr>
              <a:solidFill>
                <a:srgbClr val="FF0000"/>
              </a:solidFill>
            </a:endParaRPr>
          </a:p>
          <a:p>
            <a:pPr indent="0" lvl="0" marL="0" rtl="0" algn="ctr">
              <a:spcBef>
                <a:spcPts val="0"/>
              </a:spcBef>
              <a:spcAft>
                <a:spcPts val="0"/>
              </a:spcAft>
              <a:buNone/>
            </a:pPr>
            <a:r>
              <a:t/>
            </a:r>
            <a:endParaRPr sz="1300">
              <a:solidFill>
                <a:schemeClr val="dk1"/>
              </a:solidFill>
            </a:endParaRPr>
          </a:p>
          <a:p>
            <a:pPr indent="0" lvl="0" marL="0" rtl="0" algn="ctr">
              <a:spcBef>
                <a:spcPts val="0"/>
              </a:spcBef>
              <a:spcAft>
                <a:spcPts val="0"/>
              </a:spcAft>
              <a:buNone/>
            </a:pPr>
            <a:r>
              <a:rPr lang="en" sz="1300">
                <a:solidFill>
                  <a:schemeClr val="dk1"/>
                </a:solidFill>
              </a:rPr>
              <a:t>020 7540 (ext.) </a:t>
            </a:r>
            <a:endParaRPr sz="1300">
              <a:solidFill>
                <a:schemeClr val="dk1"/>
              </a:solidFill>
            </a:endParaRPr>
          </a:p>
          <a:p>
            <a:pPr indent="0" lvl="0" marL="0" rtl="0" algn="ctr">
              <a:spcBef>
                <a:spcPts val="0"/>
              </a:spcBef>
              <a:spcAft>
                <a:spcPts val="0"/>
              </a:spcAft>
              <a:buNone/>
            </a:pPr>
            <a:r>
              <a:rPr lang="en" sz="1300">
                <a:solidFill>
                  <a:schemeClr val="dk1"/>
                </a:solidFill>
              </a:rPr>
              <a:t>0533 / 0667 / 6968 / 6962 </a:t>
            </a:r>
            <a:endParaRPr sz="1300"/>
          </a:p>
          <a:p>
            <a:pPr indent="0" lvl="0" marL="0" rtl="0" algn="ctr">
              <a:spcBef>
                <a:spcPts val="0"/>
              </a:spcBef>
              <a:spcAft>
                <a:spcPts val="0"/>
              </a:spcAft>
              <a:buNone/>
            </a:pPr>
            <a:r>
              <a:t/>
            </a:r>
            <a:endParaRPr sz="1300"/>
          </a:p>
          <a:p>
            <a:pPr indent="0" lvl="0" marL="0" rtl="0" algn="ctr">
              <a:spcBef>
                <a:spcPts val="0"/>
              </a:spcBef>
              <a:spcAft>
                <a:spcPts val="0"/>
              </a:spcAft>
              <a:buNone/>
            </a:pPr>
            <a:r>
              <a:rPr lang="en" sz="1300" u="sng">
                <a:solidFill>
                  <a:schemeClr val="hlink"/>
                </a:solidFill>
                <a:hlinkClick r:id="rId7"/>
              </a:rPr>
              <a:t>welfare@newvic.ac.uk</a:t>
            </a:r>
            <a:endParaRPr sz="1300"/>
          </a:p>
          <a:p>
            <a:pPr indent="0" lvl="0" marL="0" rtl="0" algn="l">
              <a:spcBef>
                <a:spcPts val="0"/>
              </a:spcBef>
              <a:spcAft>
                <a:spcPts val="0"/>
              </a:spcAft>
              <a:buNone/>
            </a:pPr>
            <a:r>
              <a:rPr lang="en" sz="1300"/>
              <a:t> </a:t>
            </a:r>
            <a:endParaRPr sz="1300"/>
          </a:p>
        </p:txBody>
      </p:sp>
      <p:sp>
        <p:nvSpPr>
          <p:cNvPr id="175" name="Google Shape;175;p25"/>
          <p:cNvSpPr txBox="1"/>
          <p:nvPr/>
        </p:nvSpPr>
        <p:spPr>
          <a:xfrm>
            <a:off x="0" y="4253675"/>
            <a:ext cx="91440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We promise to:     </a:t>
            </a:r>
            <a:endParaRPr b="1">
              <a:solidFill>
                <a:schemeClr val="dk1"/>
              </a:solidFill>
              <a:latin typeface="Calibri"/>
              <a:ea typeface="Calibri"/>
              <a:cs typeface="Calibri"/>
              <a:sym typeface="Calibri"/>
            </a:endParaRPr>
          </a:p>
        </p:txBody>
      </p:sp>
      <p:pic>
        <p:nvPicPr>
          <p:cNvPr id="176" name="Google Shape;176;p25"/>
          <p:cNvPicPr preferRelativeResize="0"/>
          <p:nvPr/>
        </p:nvPicPr>
        <p:blipFill>
          <a:blip r:embed="rId8">
            <a:alphaModFix/>
          </a:blip>
          <a:stretch>
            <a:fillRect/>
          </a:stretch>
        </p:blipFill>
        <p:spPr>
          <a:xfrm>
            <a:off x="237698" y="4660250"/>
            <a:ext cx="315375" cy="451800"/>
          </a:xfrm>
          <a:prstGeom prst="rect">
            <a:avLst/>
          </a:prstGeom>
          <a:noFill/>
          <a:ln>
            <a:noFill/>
          </a:ln>
        </p:spPr>
      </p:pic>
      <p:sp>
        <p:nvSpPr>
          <p:cNvPr id="177" name="Google Shape;177;p25"/>
          <p:cNvSpPr txBox="1"/>
          <p:nvPr/>
        </p:nvSpPr>
        <p:spPr>
          <a:xfrm>
            <a:off x="655600" y="4693700"/>
            <a:ext cx="921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rPr>
              <a:t>Listen</a:t>
            </a:r>
            <a:endParaRPr/>
          </a:p>
        </p:txBody>
      </p:sp>
      <p:sp>
        <p:nvSpPr>
          <p:cNvPr id="178" name="Google Shape;178;p25"/>
          <p:cNvSpPr txBox="1"/>
          <p:nvPr/>
        </p:nvSpPr>
        <p:spPr>
          <a:xfrm>
            <a:off x="2745288" y="4701350"/>
            <a:ext cx="921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rPr>
              <a:t>Act</a:t>
            </a:r>
            <a:endParaRPr/>
          </a:p>
        </p:txBody>
      </p:sp>
      <p:sp>
        <p:nvSpPr>
          <p:cNvPr id="179" name="Google Shape;179;p25"/>
          <p:cNvSpPr txBox="1"/>
          <p:nvPr/>
        </p:nvSpPr>
        <p:spPr>
          <a:xfrm>
            <a:off x="4834975" y="4701350"/>
            <a:ext cx="1694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rPr>
              <a:t>Reassure </a:t>
            </a:r>
            <a:endParaRPr/>
          </a:p>
        </p:txBody>
      </p:sp>
      <p:sp>
        <p:nvSpPr>
          <p:cNvPr id="180" name="Google Shape;180;p25"/>
          <p:cNvSpPr txBox="1"/>
          <p:nvPr/>
        </p:nvSpPr>
        <p:spPr>
          <a:xfrm>
            <a:off x="7406700" y="4693700"/>
            <a:ext cx="1273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rPr>
              <a:t>Never Judge</a:t>
            </a:r>
            <a:endParaRPr/>
          </a:p>
        </p:txBody>
      </p:sp>
      <p:pic>
        <p:nvPicPr>
          <p:cNvPr id="181" name="Google Shape;181;p25"/>
          <p:cNvPicPr preferRelativeResize="0"/>
          <p:nvPr/>
        </p:nvPicPr>
        <p:blipFill>
          <a:blip r:embed="rId9">
            <a:alphaModFix/>
          </a:blip>
          <a:stretch>
            <a:fillRect/>
          </a:stretch>
        </p:blipFill>
        <p:spPr>
          <a:xfrm>
            <a:off x="2073401" y="4693701"/>
            <a:ext cx="400200" cy="400200"/>
          </a:xfrm>
          <a:prstGeom prst="rect">
            <a:avLst/>
          </a:prstGeom>
          <a:noFill/>
          <a:ln>
            <a:noFill/>
          </a:ln>
        </p:spPr>
      </p:pic>
      <p:pic>
        <p:nvPicPr>
          <p:cNvPr id="182" name="Google Shape;182;p25"/>
          <p:cNvPicPr preferRelativeResize="0"/>
          <p:nvPr/>
        </p:nvPicPr>
        <p:blipFill>
          <a:blip r:embed="rId10">
            <a:alphaModFix/>
          </a:blip>
          <a:stretch>
            <a:fillRect/>
          </a:stretch>
        </p:blipFill>
        <p:spPr>
          <a:xfrm>
            <a:off x="4272625" y="4701350"/>
            <a:ext cx="438052" cy="413400"/>
          </a:xfrm>
          <a:prstGeom prst="rect">
            <a:avLst/>
          </a:prstGeom>
          <a:noFill/>
          <a:ln>
            <a:noFill/>
          </a:ln>
        </p:spPr>
      </p:pic>
      <p:pic>
        <p:nvPicPr>
          <p:cNvPr id="183" name="Google Shape;183;p25"/>
          <p:cNvPicPr preferRelativeResize="0"/>
          <p:nvPr/>
        </p:nvPicPr>
        <p:blipFill>
          <a:blip r:embed="rId11">
            <a:alphaModFix/>
          </a:blip>
          <a:stretch>
            <a:fillRect/>
          </a:stretch>
        </p:blipFill>
        <p:spPr>
          <a:xfrm>
            <a:off x="6811650" y="4693700"/>
            <a:ext cx="438049" cy="438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26"/>
          <p:cNvSpPr txBox="1"/>
          <p:nvPr>
            <p:ph type="title"/>
          </p:nvPr>
        </p:nvSpPr>
        <p:spPr>
          <a:xfrm>
            <a:off x="159300" y="281739"/>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800">
                <a:solidFill>
                  <a:schemeClr val="lt1"/>
                </a:solidFill>
                <a:latin typeface="Calibri"/>
                <a:ea typeface="Calibri"/>
                <a:cs typeface="Calibri"/>
                <a:sym typeface="Calibri"/>
              </a:rPr>
              <a:t>Prevent and Safeguarding</a:t>
            </a:r>
            <a:endParaRPr b="1" sz="3800">
              <a:solidFill>
                <a:srgbClr val="FFFFFF"/>
              </a:solidFill>
            </a:endParaRPr>
          </a:p>
        </p:txBody>
      </p:sp>
      <p:sp>
        <p:nvSpPr>
          <p:cNvPr id="189" name="Google Shape;189;p26"/>
          <p:cNvSpPr txBox="1"/>
          <p:nvPr/>
        </p:nvSpPr>
        <p:spPr>
          <a:xfrm>
            <a:off x="591000" y="1741199"/>
            <a:ext cx="33513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21B93"/>
              </a:buClr>
              <a:buSzPts val="1800"/>
              <a:buFont typeface="Arial"/>
              <a:buNone/>
            </a:pPr>
            <a:r>
              <a:rPr b="1" i="0" lang="en" sz="2200" u="none" cap="none" strike="noStrike">
                <a:solidFill>
                  <a:srgbClr val="521B93"/>
                </a:solidFill>
                <a:latin typeface="Calibri"/>
                <a:ea typeface="Calibri"/>
                <a:cs typeface="Calibri"/>
                <a:sym typeface="Calibri"/>
              </a:rPr>
              <a:t>Please read the </a:t>
            </a:r>
            <a:r>
              <a:rPr b="1" i="0" lang="en" sz="2200" u="none" cap="none" strike="noStrike">
                <a:solidFill>
                  <a:srgbClr val="FF0000"/>
                </a:solidFill>
                <a:latin typeface="Calibri"/>
                <a:ea typeface="Calibri"/>
                <a:cs typeface="Calibri"/>
                <a:sym typeface="Calibri"/>
              </a:rPr>
              <a:t>‘Prevent’ </a:t>
            </a:r>
            <a:r>
              <a:rPr b="1" i="0" lang="en" sz="2200" u="none" cap="none" strike="noStrike">
                <a:solidFill>
                  <a:srgbClr val="521B93"/>
                </a:solidFill>
                <a:latin typeface="Calibri"/>
                <a:ea typeface="Calibri"/>
                <a:cs typeface="Calibri"/>
                <a:sym typeface="Calibri"/>
              </a:rPr>
              <a:t>and </a:t>
            </a:r>
            <a:r>
              <a:rPr b="1" i="0" lang="en" sz="2200" u="none" cap="none" strike="noStrike">
                <a:solidFill>
                  <a:srgbClr val="FF0000"/>
                </a:solidFill>
                <a:latin typeface="Calibri"/>
                <a:ea typeface="Calibri"/>
                <a:cs typeface="Calibri"/>
                <a:sym typeface="Calibri"/>
              </a:rPr>
              <a:t>‘Safeguarding’</a:t>
            </a:r>
            <a:r>
              <a:rPr b="1" i="0" lang="en" sz="2200" u="none" cap="none" strike="noStrike">
                <a:solidFill>
                  <a:srgbClr val="521B93"/>
                </a:solidFill>
                <a:latin typeface="Calibri"/>
                <a:ea typeface="Calibri"/>
                <a:cs typeface="Calibri"/>
                <a:sym typeface="Calibri"/>
              </a:rPr>
              <a:t> leaflet in silence and independently</a:t>
            </a:r>
            <a:r>
              <a:rPr b="1" lang="en" sz="2200">
                <a:solidFill>
                  <a:srgbClr val="521B93"/>
                </a:solidFill>
                <a:latin typeface="Calibri"/>
                <a:ea typeface="Calibri"/>
                <a:cs typeface="Calibri"/>
                <a:sym typeface="Calibri"/>
              </a:rPr>
              <a:t>.</a:t>
            </a:r>
            <a:endParaRPr b="1" i="0" sz="2200" u="none" cap="none" strike="noStrike">
              <a:solidFill>
                <a:srgbClr val="521B93"/>
              </a:solidFill>
              <a:latin typeface="Calibri"/>
              <a:ea typeface="Calibri"/>
              <a:cs typeface="Calibri"/>
              <a:sym typeface="Calibri"/>
            </a:endParaRPr>
          </a:p>
          <a:p>
            <a:pPr indent="0" lvl="0" marL="0" marR="0" rtl="0" algn="ctr">
              <a:lnSpc>
                <a:spcPct val="100000"/>
              </a:lnSpc>
              <a:spcBef>
                <a:spcPts val="0"/>
              </a:spcBef>
              <a:spcAft>
                <a:spcPts val="0"/>
              </a:spcAft>
              <a:buClr>
                <a:srgbClr val="521B93"/>
              </a:buClr>
              <a:buSzPts val="1800"/>
              <a:buFont typeface="Arial"/>
              <a:buNone/>
            </a:pPr>
            <a:r>
              <a:t/>
            </a:r>
            <a:endParaRPr sz="1800">
              <a:solidFill>
                <a:srgbClr val="521B93"/>
              </a:solidFill>
              <a:latin typeface="Calibri"/>
              <a:ea typeface="Calibri"/>
              <a:cs typeface="Calibri"/>
              <a:sym typeface="Calibri"/>
            </a:endParaRPr>
          </a:p>
          <a:p>
            <a:pPr indent="0" lvl="0" marL="0" marR="0" rtl="0" algn="ctr">
              <a:lnSpc>
                <a:spcPct val="100000"/>
              </a:lnSpc>
              <a:spcBef>
                <a:spcPts val="0"/>
              </a:spcBef>
              <a:spcAft>
                <a:spcPts val="0"/>
              </a:spcAft>
              <a:buClr>
                <a:srgbClr val="521B93"/>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6"/>
          <p:cNvSpPr txBox="1"/>
          <p:nvPr/>
        </p:nvSpPr>
        <p:spPr>
          <a:xfrm>
            <a:off x="0" y="4560050"/>
            <a:ext cx="9144000" cy="4617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spcBef>
                <a:spcPts val="0"/>
              </a:spcBef>
              <a:spcAft>
                <a:spcPts val="0"/>
              </a:spcAft>
              <a:buClr>
                <a:srgbClr val="521B93"/>
              </a:buClr>
              <a:buSzPts val="1800"/>
              <a:buFont typeface="Arial"/>
              <a:buNone/>
            </a:pPr>
            <a:r>
              <a:rPr b="1" lang="en" sz="1800">
                <a:solidFill>
                  <a:srgbClr val="521B93"/>
                </a:solidFill>
                <a:latin typeface="Calibri"/>
                <a:ea typeface="Calibri"/>
                <a:cs typeface="Calibri"/>
                <a:sym typeface="Calibri"/>
              </a:rPr>
              <a:t>Be ready for a short Google Form Quiz - entered in a prize draw!</a:t>
            </a:r>
            <a:endParaRPr b="1" sz="1650">
              <a:solidFill>
                <a:schemeClr val="dk1"/>
              </a:solidFill>
              <a:latin typeface="Calibri"/>
              <a:ea typeface="Calibri"/>
              <a:cs typeface="Calibri"/>
              <a:sym typeface="Calibri"/>
            </a:endParaRPr>
          </a:p>
        </p:txBody>
      </p:sp>
      <p:pic>
        <p:nvPicPr>
          <p:cNvPr descr="A picture containing text&#10;&#10;Description automatically generated" id="191" name="Google Shape;191;p26"/>
          <p:cNvPicPr preferRelativeResize="0"/>
          <p:nvPr/>
        </p:nvPicPr>
        <p:blipFill rotWithShape="1">
          <a:blip r:embed="rId4">
            <a:alphaModFix/>
          </a:blip>
          <a:srcRect b="0" l="0" r="0" t="0"/>
          <a:stretch/>
        </p:blipFill>
        <p:spPr>
          <a:xfrm rot="695724">
            <a:off x="4926843" y="1621309"/>
            <a:ext cx="1458740" cy="282811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Logo, company name&#10;&#10;Description automatically generated" id="192" name="Google Shape;192;p26"/>
          <p:cNvPicPr preferRelativeResize="0"/>
          <p:nvPr/>
        </p:nvPicPr>
        <p:blipFill rotWithShape="1">
          <a:blip r:embed="rId5">
            <a:alphaModFix/>
          </a:blip>
          <a:srcRect b="0" l="0" r="0" t="0"/>
          <a:stretch/>
        </p:blipFill>
        <p:spPr>
          <a:xfrm rot="-746032">
            <a:off x="7174140" y="1593768"/>
            <a:ext cx="1478596" cy="286415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27"/>
          <p:cNvSpPr txBox="1"/>
          <p:nvPr>
            <p:ph type="title"/>
          </p:nvPr>
        </p:nvSpPr>
        <p:spPr>
          <a:xfrm>
            <a:off x="100500" y="-5200"/>
            <a:ext cx="6615300" cy="84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chemeClr val="lt1"/>
                </a:solidFill>
                <a:latin typeface="Calibri"/>
                <a:ea typeface="Calibri"/>
                <a:cs typeface="Calibri"/>
                <a:sym typeface="Calibri"/>
              </a:rPr>
              <a:t>Complete </a:t>
            </a:r>
            <a:r>
              <a:rPr b="1" lang="en">
                <a:solidFill>
                  <a:schemeClr val="lt1"/>
                </a:solidFill>
                <a:latin typeface="Calibri"/>
                <a:ea typeface="Calibri"/>
                <a:cs typeface="Calibri"/>
                <a:sym typeface="Calibri"/>
              </a:rPr>
              <a:t>the Safeguarding and British Values Survey - Scan the QR Code!</a:t>
            </a:r>
            <a:endParaRPr b="1">
              <a:solidFill>
                <a:srgbClr val="FFFFFF"/>
              </a:solidFill>
            </a:endParaRPr>
          </a:p>
        </p:txBody>
      </p:sp>
      <p:sp>
        <p:nvSpPr>
          <p:cNvPr id="198" name="Google Shape;198;p27"/>
          <p:cNvSpPr txBox="1"/>
          <p:nvPr/>
        </p:nvSpPr>
        <p:spPr>
          <a:xfrm>
            <a:off x="591000" y="1741199"/>
            <a:ext cx="33513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21B93"/>
              </a:buClr>
              <a:buSzPts val="1800"/>
              <a:buFont typeface="Arial"/>
              <a:buNone/>
            </a:pPr>
            <a:r>
              <a:t/>
            </a:r>
            <a:endParaRPr b="1" i="0" sz="2200" u="none" cap="none" strike="noStrike">
              <a:solidFill>
                <a:srgbClr val="521B93"/>
              </a:solidFill>
              <a:latin typeface="Calibri"/>
              <a:ea typeface="Calibri"/>
              <a:cs typeface="Calibri"/>
              <a:sym typeface="Calibri"/>
            </a:endParaRPr>
          </a:p>
          <a:p>
            <a:pPr indent="0" lvl="0" marL="0" marR="0" rtl="0" algn="ctr">
              <a:lnSpc>
                <a:spcPct val="100000"/>
              </a:lnSpc>
              <a:spcBef>
                <a:spcPts val="0"/>
              </a:spcBef>
              <a:spcAft>
                <a:spcPts val="0"/>
              </a:spcAft>
              <a:buClr>
                <a:srgbClr val="521B93"/>
              </a:buClr>
              <a:buSzPts val="1800"/>
              <a:buFont typeface="Arial"/>
              <a:buNone/>
            </a:pPr>
            <a:r>
              <a:t/>
            </a:r>
            <a:endParaRPr sz="1800">
              <a:solidFill>
                <a:srgbClr val="521B93"/>
              </a:solidFill>
              <a:latin typeface="Calibri"/>
              <a:ea typeface="Calibri"/>
              <a:cs typeface="Calibri"/>
              <a:sym typeface="Calibri"/>
            </a:endParaRPr>
          </a:p>
          <a:p>
            <a:pPr indent="0" lvl="0" marL="0" marR="0" rtl="0" algn="ctr">
              <a:lnSpc>
                <a:spcPct val="100000"/>
              </a:lnSpc>
              <a:spcBef>
                <a:spcPts val="0"/>
              </a:spcBef>
              <a:spcAft>
                <a:spcPts val="0"/>
              </a:spcAft>
              <a:buClr>
                <a:srgbClr val="521B93"/>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7"/>
          <p:cNvSpPr txBox="1"/>
          <p:nvPr/>
        </p:nvSpPr>
        <p:spPr>
          <a:xfrm>
            <a:off x="0" y="4560050"/>
            <a:ext cx="9144000" cy="5079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spcBef>
                <a:spcPts val="0"/>
              </a:spcBef>
              <a:spcAft>
                <a:spcPts val="0"/>
              </a:spcAft>
              <a:buClr>
                <a:srgbClr val="521B93"/>
              </a:buClr>
              <a:buSzPts val="1800"/>
              <a:buFont typeface="Arial"/>
              <a:buNone/>
            </a:pPr>
            <a:r>
              <a:rPr b="1" lang="en" sz="2100">
                <a:solidFill>
                  <a:srgbClr val="521B93"/>
                </a:solidFill>
                <a:latin typeface="Calibri"/>
                <a:ea typeface="Calibri"/>
                <a:cs typeface="Calibri"/>
                <a:sym typeface="Calibri"/>
              </a:rPr>
              <a:t>Complete the Survey and automatically be entered into a PRIZE Voucher draw!</a:t>
            </a:r>
            <a:endParaRPr b="1" sz="1950">
              <a:solidFill>
                <a:schemeClr val="dk1"/>
              </a:solidFill>
              <a:latin typeface="Calibri"/>
              <a:ea typeface="Calibri"/>
              <a:cs typeface="Calibri"/>
              <a:sym typeface="Calibri"/>
            </a:endParaRPr>
          </a:p>
        </p:txBody>
      </p:sp>
      <p:pic>
        <p:nvPicPr>
          <p:cNvPr descr="A picture containing text&#10;&#10;Description automatically generated" id="200" name="Google Shape;200;p27"/>
          <p:cNvPicPr preferRelativeResize="0"/>
          <p:nvPr/>
        </p:nvPicPr>
        <p:blipFill rotWithShape="1">
          <a:blip r:embed="rId4">
            <a:alphaModFix/>
          </a:blip>
          <a:srcRect b="0" l="0" r="0" t="0"/>
          <a:stretch/>
        </p:blipFill>
        <p:spPr>
          <a:xfrm rot="8">
            <a:off x="5786225" y="1238751"/>
            <a:ext cx="1458726" cy="29269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Logo, company name&#10;&#10;Description automatically generated" id="201" name="Google Shape;201;p27"/>
          <p:cNvPicPr preferRelativeResize="0"/>
          <p:nvPr/>
        </p:nvPicPr>
        <p:blipFill rotWithShape="1">
          <a:blip r:embed="rId5">
            <a:alphaModFix/>
          </a:blip>
          <a:srcRect b="0" l="0" r="0" t="0"/>
          <a:stretch/>
        </p:blipFill>
        <p:spPr>
          <a:xfrm rot="-8">
            <a:off x="7479900" y="1238752"/>
            <a:ext cx="1478574" cy="29269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02" name="Google Shape;202;p27"/>
          <p:cNvPicPr preferRelativeResize="0"/>
          <p:nvPr/>
        </p:nvPicPr>
        <p:blipFill>
          <a:blip r:embed="rId6">
            <a:alphaModFix/>
          </a:blip>
          <a:stretch>
            <a:fillRect/>
          </a:stretch>
        </p:blipFill>
        <p:spPr>
          <a:xfrm>
            <a:off x="1354700" y="1238750"/>
            <a:ext cx="3048000" cy="2832400"/>
          </a:xfrm>
          <a:prstGeom prst="rect">
            <a:avLst/>
          </a:prstGeom>
          <a:noFill/>
          <a:ln>
            <a:noFill/>
          </a:ln>
        </p:spPr>
      </p:pic>
      <p:sp>
        <p:nvSpPr>
          <p:cNvPr id="203" name="Google Shape;203;p27"/>
          <p:cNvSpPr txBox="1"/>
          <p:nvPr/>
        </p:nvSpPr>
        <p:spPr>
          <a:xfrm>
            <a:off x="1255400" y="4115500"/>
            <a:ext cx="324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https://forms.gle/cZ3WYaXBsd6jrJSK7</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7" name="Shape 207"/>
        <p:cNvGrpSpPr/>
        <p:nvPr/>
      </p:nvGrpSpPr>
      <p:grpSpPr>
        <a:xfrm>
          <a:off x="0" y="0"/>
          <a:ext cx="0" cy="0"/>
          <a:chOff x="0" y="0"/>
          <a:chExt cx="0" cy="0"/>
        </a:xfrm>
      </p:grpSpPr>
      <p:sp>
        <p:nvSpPr>
          <p:cNvPr id="208" name="Google Shape;208;p28"/>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rgbClr val="351C75"/>
                </a:solidFill>
              </a:rPr>
              <a:t>Preparation for success</a:t>
            </a:r>
            <a:endParaRPr b="1">
              <a:solidFill>
                <a:srgbClr val="351C75"/>
              </a:solidFill>
            </a:endParaRPr>
          </a:p>
        </p:txBody>
      </p:sp>
      <p:sp>
        <p:nvSpPr>
          <p:cNvPr id="209" name="Google Shape;209;p28"/>
          <p:cNvSpPr txBox="1"/>
          <p:nvPr/>
        </p:nvSpPr>
        <p:spPr>
          <a:xfrm>
            <a:off x="0" y="4566375"/>
            <a:ext cx="9144000" cy="4002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n" sz="2000">
                <a:solidFill>
                  <a:srgbClr val="FF0000"/>
                </a:solidFill>
              </a:rPr>
              <a:t>Independent study must be consistent and </a:t>
            </a:r>
            <a:r>
              <a:rPr b="1" lang="en" sz="2000">
                <a:solidFill>
                  <a:srgbClr val="FF0000"/>
                </a:solidFill>
              </a:rPr>
              <a:t>continuous</a:t>
            </a:r>
            <a:endParaRPr b="1" i="0" sz="2000" u="none" cap="none" strike="noStrike">
              <a:solidFill>
                <a:srgbClr val="FF0000"/>
              </a:solidFill>
              <a:latin typeface="Arial"/>
              <a:ea typeface="Arial"/>
              <a:cs typeface="Arial"/>
              <a:sym typeface="Arial"/>
            </a:endParaRPr>
          </a:p>
        </p:txBody>
      </p:sp>
      <p:pic>
        <p:nvPicPr>
          <p:cNvPr id="210" name="Google Shape;210;p28"/>
          <p:cNvPicPr preferRelativeResize="0"/>
          <p:nvPr/>
        </p:nvPicPr>
        <p:blipFill>
          <a:blip r:embed="rId4">
            <a:alphaModFix/>
          </a:blip>
          <a:stretch>
            <a:fillRect/>
          </a:stretch>
        </p:blipFill>
        <p:spPr>
          <a:xfrm>
            <a:off x="165575" y="1190125"/>
            <a:ext cx="8812801" cy="3304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29"/>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rgbClr val="351C75"/>
                </a:solidFill>
              </a:rPr>
              <a:t>Final Points/Reminders</a:t>
            </a:r>
            <a:endParaRPr b="1">
              <a:solidFill>
                <a:srgbClr val="351C75"/>
              </a:solidFill>
            </a:endParaRPr>
          </a:p>
        </p:txBody>
      </p:sp>
      <p:sp>
        <p:nvSpPr>
          <p:cNvPr id="216" name="Google Shape;216;p29"/>
          <p:cNvSpPr txBox="1"/>
          <p:nvPr/>
        </p:nvSpPr>
        <p:spPr>
          <a:xfrm>
            <a:off x="519575" y="1252600"/>
            <a:ext cx="8312700" cy="3441900"/>
          </a:xfrm>
          <a:prstGeom prst="rect">
            <a:avLst/>
          </a:prstGeom>
          <a:solidFill>
            <a:srgbClr val="FF0000"/>
          </a:solidFill>
          <a:ln>
            <a:noFill/>
          </a:ln>
        </p:spPr>
        <p:txBody>
          <a:bodyPr anchorCtr="0" anchor="t" bIns="91425" lIns="91425" spcFirstLastPara="1" rIns="91425" wrap="square" tIns="91425">
            <a:noAutofit/>
          </a:bodyPr>
          <a:lstStyle/>
          <a:p>
            <a:pPr indent="-361950" lvl="0" marL="457200" rtl="0" algn="l">
              <a:spcBef>
                <a:spcPts val="0"/>
              </a:spcBef>
              <a:spcAft>
                <a:spcPts val="0"/>
              </a:spcAft>
              <a:buClr>
                <a:srgbClr val="FFFFFF"/>
              </a:buClr>
              <a:buSzPts val="2100"/>
              <a:buAutoNum type="arabicPeriod"/>
            </a:pPr>
            <a:r>
              <a:rPr b="1" lang="en" sz="2100">
                <a:solidFill>
                  <a:srgbClr val="FFFFFF"/>
                </a:solidFill>
              </a:rPr>
              <a:t>Keep checking and refreshing your timetables on ProPortal </a:t>
            </a:r>
            <a:endParaRPr b="1" sz="2100">
              <a:solidFill>
                <a:srgbClr val="FFFFFF"/>
              </a:solidFill>
            </a:endParaRPr>
          </a:p>
          <a:p>
            <a:pPr indent="-361950" lvl="0" marL="457200" rtl="0" algn="l">
              <a:spcBef>
                <a:spcPts val="0"/>
              </a:spcBef>
              <a:spcAft>
                <a:spcPts val="0"/>
              </a:spcAft>
              <a:buClr>
                <a:srgbClr val="FFFFFF"/>
              </a:buClr>
              <a:buSzPts val="2100"/>
              <a:buAutoNum type="arabicPeriod"/>
            </a:pPr>
            <a:r>
              <a:rPr lang="en" sz="2100">
                <a:solidFill>
                  <a:srgbClr val="FFFFFF"/>
                </a:solidFill>
              </a:rPr>
              <a:t>If you had access arrangements, please speak with your tutor this week.</a:t>
            </a:r>
            <a:endParaRPr sz="2100">
              <a:solidFill>
                <a:srgbClr val="FFFFFF"/>
              </a:solidFill>
            </a:endParaRPr>
          </a:p>
          <a:p>
            <a:pPr indent="-361950" lvl="0" marL="457200" rtl="0" algn="l">
              <a:spcBef>
                <a:spcPts val="0"/>
              </a:spcBef>
              <a:spcAft>
                <a:spcPts val="0"/>
              </a:spcAft>
              <a:buClr>
                <a:srgbClr val="FFFFFF"/>
              </a:buClr>
              <a:buSzPts val="2100"/>
              <a:buAutoNum type="arabicPeriod"/>
            </a:pPr>
            <a:r>
              <a:rPr lang="en" sz="2100">
                <a:solidFill>
                  <a:srgbClr val="FFFFFF"/>
                </a:solidFill>
              </a:rPr>
              <a:t>Student absence email </a:t>
            </a:r>
            <a:r>
              <a:rPr lang="en" sz="2100">
                <a:solidFill>
                  <a:srgbClr val="FFFFFF"/>
                </a:solidFill>
              </a:rPr>
              <a:t>before</a:t>
            </a:r>
            <a:r>
              <a:rPr lang="en" sz="2100">
                <a:solidFill>
                  <a:srgbClr val="FFFFFF"/>
                </a:solidFill>
              </a:rPr>
              <a:t> 9am. Only two authorised per term. </a:t>
            </a:r>
            <a:endParaRPr sz="2100">
              <a:solidFill>
                <a:srgbClr val="FFFFFF"/>
              </a:solidFill>
            </a:endParaRPr>
          </a:p>
          <a:p>
            <a:pPr indent="-361950" lvl="0" marL="457200" rtl="0" algn="l">
              <a:spcBef>
                <a:spcPts val="0"/>
              </a:spcBef>
              <a:spcAft>
                <a:spcPts val="0"/>
              </a:spcAft>
              <a:buClr>
                <a:srgbClr val="FFFFFF"/>
              </a:buClr>
              <a:buSzPts val="2100"/>
              <a:buAutoNum type="arabicPeriod"/>
            </a:pPr>
            <a:r>
              <a:rPr lang="en" sz="2100">
                <a:solidFill>
                  <a:srgbClr val="FFFFFF"/>
                </a:solidFill>
              </a:rPr>
              <a:t>Take part in enrichment and sport activities.</a:t>
            </a:r>
            <a:endParaRPr sz="2100">
              <a:solidFill>
                <a:srgbClr val="FFFFFF"/>
              </a:solidFill>
            </a:endParaRPr>
          </a:p>
          <a:p>
            <a:pPr indent="-361950" lvl="0" marL="457200" rtl="0" algn="l">
              <a:spcBef>
                <a:spcPts val="0"/>
              </a:spcBef>
              <a:spcAft>
                <a:spcPts val="0"/>
              </a:spcAft>
              <a:buClr>
                <a:srgbClr val="FFFFFF"/>
              </a:buClr>
              <a:buSzPts val="2100"/>
              <a:buAutoNum type="arabicPeriod"/>
            </a:pPr>
            <a:r>
              <a:rPr b="1" lang="en" sz="2100">
                <a:solidFill>
                  <a:srgbClr val="FFFFFF"/>
                </a:solidFill>
              </a:rPr>
              <a:t>Apply for Free school meals/Bursary </a:t>
            </a:r>
            <a:r>
              <a:rPr lang="en" sz="2100">
                <a:solidFill>
                  <a:srgbClr val="FFFFFF"/>
                </a:solidFill>
              </a:rPr>
              <a:t>(website or student hub)</a:t>
            </a:r>
            <a:endParaRPr sz="2100">
              <a:solidFill>
                <a:srgbClr val="FFFFFF"/>
              </a:solidFill>
            </a:endParaRPr>
          </a:p>
          <a:p>
            <a:pPr indent="-361950" lvl="0" marL="457200" rtl="0" algn="l">
              <a:spcBef>
                <a:spcPts val="0"/>
              </a:spcBef>
              <a:spcAft>
                <a:spcPts val="0"/>
              </a:spcAft>
              <a:buClr>
                <a:srgbClr val="FFFFFF"/>
              </a:buClr>
              <a:buSzPts val="2100"/>
              <a:buAutoNum type="arabicPeriod"/>
            </a:pPr>
            <a:r>
              <a:rPr lang="en" sz="2100">
                <a:solidFill>
                  <a:srgbClr val="FFFFFF"/>
                </a:solidFill>
              </a:rPr>
              <a:t>Be early to be on time.</a:t>
            </a:r>
            <a:endParaRPr b="1" sz="2100">
              <a:solidFill>
                <a:srgbClr val="FFFFFF"/>
              </a:solidFill>
            </a:endParaRPr>
          </a:p>
          <a:p>
            <a:pPr indent="-361950" lvl="0" marL="457200" rtl="0" algn="l">
              <a:spcBef>
                <a:spcPts val="0"/>
              </a:spcBef>
              <a:spcAft>
                <a:spcPts val="0"/>
              </a:spcAft>
              <a:buClr>
                <a:srgbClr val="FFFFFF"/>
              </a:buClr>
              <a:buSzPts val="2100"/>
              <a:buAutoNum type="arabicPeriod"/>
            </a:pPr>
            <a:r>
              <a:rPr b="1" lang="en" sz="2100">
                <a:solidFill>
                  <a:srgbClr val="FFFFFF"/>
                </a:solidFill>
              </a:rPr>
              <a:t>Always</a:t>
            </a:r>
            <a:r>
              <a:rPr b="1" lang="en" sz="2100">
                <a:solidFill>
                  <a:srgbClr val="FFFFFF"/>
                </a:solidFill>
              </a:rPr>
              <a:t> wear your lanyard.</a:t>
            </a:r>
            <a:endParaRPr b="1" sz="2100">
              <a:solidFill>
                <a:srgbClr val="FFFFFF"/>
              </a:solidFill>
            </a:endParaRPr>
          </a:p>
          <a:p>
            <a:pPr indent="0" lvl="0" marL="457200" rtl="0" algn="l">
              <a:spcBef>
                <a:spcPts val="0"/>
              </a:spcBef>
              <a:spcAft>
                <a:spcPts val="0"/>
              </a:spcAft>
              <a:buNone/>
            </a:pPr>
            <a:r>
              <a:t/>
            </a:r>
            <a:endParaRPr b="1" sz="20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4"/>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rgbClr val="351C75"/>
                </a:solidFill>
              </a:rPr>
              <a:t>Key Messages</a:t>
            </a:r>
            <a:endParaRPr b="1">
              <a:solidFill>
                <a:srgbClr val="351C75"/>
              </a:solidFill>
            </a:endParaRPr>
          </a:p>
        </p:txBody>
      </p:sp>
      <p:sp>
        <p:nvSpPr>
          <p:cNvPr id="68" name="Google Shape;68;p14"/>
          <p:cNvSpPr txBox="1"/>
          <p:nvPr/>
        </p:nvSpPr>
        <p:spPr>
          <a:xfrm>
            <a:off x="554875" y="1464275"/>
            <a:ext cx="7420800" cy="3134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AutoNum type="arabicPeriod"/>
            </a:pPr>
            <a:r>
              <a:rPr lang="en" sz="2000">
                <a:solidFill>
                  <a:srgbClr val="FFFFFF"/>
                </a:solidFill>
              </a:rPr>
              <a:t>Student Absence Procedure</a:t>
            </a:r>
            <a:endParaRPr sz="2000">
              <a:solidFill>
                <a:srgbClr val="FFFFFF"/>
              </a:solidFill>
            </a:endParaRPr>
          </a:p>
          <a:p>
            <a:pPr indent="-355600" lvl="0" marL="457200" rtl="0" algn="l">
              <a:spcBef>
                <a:spcPts val="0"/>
              </a:spcBef>
              <a:spcAft>
                <a:spcPts val="0"/>
              </a:spcAft>
              <a:buClr>
                <a:srgbClr val="FFFFFF"/>
              </a:buClr>
              <a:buSzPts val="2000"/>
              <a:buAutoNum type="arabicPeriod"/>
            </a:pPr>
            <a:r>
              <a:rPr lang="en" sz="2000">
                <a:solidFill>
                  <a:srgbClr val="FFFFFF"/>
                </a:solidFill>
              </a:rPr>
              <a:t>Safeguarding</a:t>
            </a:r>
            <a:endParaRPr sz="2000">
              <a:solidFill>
                <a:srgbClr val="FFFFFF"/>
              </a:solidFill>
            </a:endParaRPr>
          </a:p>
          <a:p>
            <a:pPr indent="-355600" lvl="0" marL="457200" rtl="0" algn="l">
              <a:spcBef>
                <a:spcPts val="0"/>
              </a:spcBef>
              <a:spcAft>
                <a:spcPts val="0"/>
              </a:spcAft>
              <a:buClr>
                <a:srgbClr val="FFFFFF"/>
              </a:buClr>
              <a:buSzPts val="2000"/>
              <a:buAutoNum type="arabicPeriod"/>
            </a:pPr>
            <a:r>
              <a:rPr lang="en" sz="2000">
                <a:solidFill>
                  <a:srgbClr val="FFFFFF"/>
                </a:solidFill>
              </a:rPr>
              <a:t>Prevent </a:t>
            </a:r>
            <a:endParaRPr sz="2000">
              <a:solidFill>
                <a:srgbClr val="FFFFFF"/>
              </a:solidFill>
            </a:endParaRPr>
          </a:p>
          <a:p>
            <a:pPr indent="-355600" lvl="0" marL="457200" rtl="0" algn="l">
              <a:spcBef>
                <a:spcPts val="0"/>
              </a:spcBef>
              <a:spcAft>
                <a:spcPts val="0"/>
              </a:spcAft>
              <a:buClr>
                <a:srgbClr val="FFFFFF"/>
              </a:buClr>
              <a:buSzPts val="2000"/>
              <a:buAutoNum type="arabicPeriod"/>
            </a:pPr>
            <a:r>
              <a:rPr lang="en" sz="2000">
                <a:solidFill>
                  <a:srgbClr val="FFFFFF"/>
                </a:solidFill>
              </a:rPr>
              <a:t>British Values</a:t>
            </a:r>
            <a:endParaRPr sz="2000">
              <a:solidFill>
                <a:srgbClr val="FFFFFF"/>
              </a:solidFill>
            </a:endParaRPr>
          </a:p>
          <a:p>
            <a:pPr indent="-355600" lvl="0" marL="457200" rtl="0" algn="l">
              <a:spcBef>
                <a:spcPts val="0"/>
              </a:spcBef>
              <a:spcAft>
                <a:spcPts val="0"/>
              </a:spcAft>
              <a:buClr>
                <a:srgbClr val="FFFFFF"/>
              </a:buClr>
              <a:buSzPts val="2000"/>
              <a:buAutoNum type="arabicPeriod"/>
            </a:pPr>
            <a:r>
              <a:rPr lang="en" sz="2000">
                <a:solidFill>
                  <a:srgbClr val="FFFFFF"/>
                </a:solidFill>
              </a:rPr>
              <a:t>QR Survey</a:t>
            </a:r>
            <a:endParaRPr sz="2000">
              <a:solidFill>
                <a:srgbClr val="FFFFFF"/>
              </a:solidFill>
            </a:endParaRPr>
          </a:p>
          <a:p>
            <a:pPr indent="-355600" lvl="0" marL="457200" rtl="0" algn="l">
              <a:spcBef>
                <a:spcPts val="0"/>
              </a:spcBef>
              <a:spcAft>
                <a:spcPts val="0"/>
              </a:spcAft>
              <a:buClr>
                <a:srgbClr val="FFFFFF"/>
              </a:buClr>
              <a:buSzPts val="2000"/>
              <a:buAutoNum type="arabicPeriod"/>
            </a:pPr>
            <a:r>
              <a:rPr lang="en" sz="2000">
                <a:solidFill>
                  <a:srgbClr val="FFFFFF"/>
                </a:solidFill>
              </a:rPr>
              <a:t>Preparation for </a:t>
            </a:r>
            <a:r>
              <a:rPr lang="en" sz="2000">
                <a:solidFill>
                  <a:srgbClr val="FFFFFF"/>
                </a:solidFill>
              </a:rPr>
              <a:t>academic</a:t>
            </a:r>
            <a:r>
              <a:rPr lang="en" sz="2000">
                <a:solidFill>
                  <a:srgbClr val="FFFFFF"/>
                </a:solidFill>
              </a:rPr>
              <a:t> success</a:t>
            </a:r>
            <a:endParaRPr sz="2000">
              <a:solidFill>
                <a:srgbClr val="FFFFFF"/>
              </a:solidFill>
            </a:endParaRPr>
          </a:p>
          <a:p>
            <a:pPr indent="-355600" lvl="0" marL="457200" rtl="0" algn="l">
              <a:spcBef>
                <a:spcPts val="0"/>
              </a:spcBef>
              <a:spcAft>
                <a:spcPts val="0"/>
              </a:spcAft>
              <a:buClr>
                <a:srgbClr val="FFFFFF"/>
              </a:buClr>
              <a:buSzPts val="2000"/>
              <a:buAutoNum type="arabicPeriod"/>
            </a:pPr>
            <a:r>
              <a:rPr lang="en" sz="2000">
                <a:solidFill>
                  <a:srgbClr val="FFFFFF"/>
                </a:solidFill>
              </a:rPr>
              <a:t>Final Points/Reminders</a:t>
            </a:r>
            <a:endParaRPr sz="20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rgbClr val="351C75"/>
                </a:solidFill>
              </a:rPr>
              <a:t>Student Absence Procedure</a:t>
            </a:r>
            <a:endParaRPr b="1">
              <a:solidFill>
                <a:srgbClr val="351C75"/>
              </a:solidFill>
            </a:endParaRPr>
          </a:p>
        </p:txBody>
      </p:sp>
      <p:sp>
        <p:nvSpPr>
          <p:cNvPr id="74" name="Google Shape;74;p15"/>
          <p:cNvSpPr txBox="1"/>
          <p:nvPr/>
        </p:nvSpPr>
        <p:spPr>
          <a:xfrm>
            <a:off x="158400" y="1035875"/>
            <a:ext cx="8827200" cy="376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If students are ill or have an emergency, they are required to </a:t>
            </a:r>
            <a:r>
              <a:rPr b="1" lang="en" sz="1900">
                <a:solidFill>
                  <a:srgbClr val="FFFFFF"/>
                </a:solidFill>
              </a:rPr>
              <a:t>email</a:t>
            </a:r>
            <a:r>
              <a:rPr b="1" lang="en" sz="1900">
                <a:solidFill>
                  <a:srgbClr val="FFFFFF"/>
                </a:solidFill>
              </a:rPr>
              <a:t> </a:t>
            </a:r>
            <a:r>
              <a:rPr b="1" lang="en" sz="1900">
                <a:solidFill>
                  <a:srgbClr val="FFFFFF"/>
                </a:solidFill>
              </a:rPr>
              <a:t>before 9:00 AM to inform them of the reason for absence and expected return date. </a:t>
            </a:r>
            <a:endParaRPr b="1" sz="1900">
              <a:solidFill>
                <a:srgbClr val="FFFFFF"/>
              </a:solidFill>
            </a:endParaRPr>
          </a:p>
          <a:p>
            <a:pPr indent="0" lvl="0" marL="0" rtl="0" algn="ctr">
              <a:spcBef>
                <a:spcPts val="0"/>
              </a:spcBef>
              <a:spcAft>
                <a:spcPts val="0"/>
              </a:spcAft>
              <a:buNone/>
            </a:pPr>
            <a:r>
              <a:t/>
            </a:r>
            <a:endParaRPr b="1" sz="1900">
              <a:solidFill>
                <a:srgbClr val="FFFFFF"/>
              </a:solidFill>
            </a:endParaRPr>
          </a:p>
          <a:p>
            <a:pPr indent="0" lvl="0" marL="0" rtl="0" algn="ctr">
              <a:spcBef>
                <a:spcPts val="0"/>
              </a:spcBef>
              <a:spcAft>
                <a:spcPts val="0"/>
              </a:spcAft>
              <a:buNone/>
            </a:pPr>
            <a:r>
              <a:rPr b="1" lang="en" sz="2300">
                <a:solidFill>
                  <a:schemeClr val="dk1"/>
                </a:solidFill>
                <a:highlight>
                  <a:srgbClr val="FFFFFF"/>
                </a:highlight>
              </a:rPr>
              <a:t>studentabsence@newvic.ac.uk </a:t>
            </a:r>
            <a:endParaRPr b="1" sz="2300">
              <a:solidFill>
                <a:schemeClr val="dk1"/>
              </a:solidFill>
              <a:highlight>
                <a:srgbClr val="FFFFFF"/>
              </a:highlight>
            </a:endParaRPr>
          </a:p>
          <a:p>
            <a:pPr indent="0" lvl="0" marL="0" rtl="0" algn="l">
              <a:spcBef>
                <a:spcPts val="0"/>
              </a:spcBef>
              <a:spcAft>
                <a:spcPts val="0"/>
              </a:spcAft>
              <a:buNone/>
            </a:pPr>
            <a:r>
              <a:t/>
            </a:r>
            <a:endParaRPr b="1" sz="1600">
              <a:solidFill>
                <a:srgbClr val="FFFFFF"/>
              </a:solidFill>
            </a:endParaRPr>
          </a:p>
          <a:p>
            <a:pPr indent="0" lvl="0" marL="0" rtl="0" algn="ctr">
              <a:spcBef>
                <a:spcPts val="0"/>
              </a:spcBef>
              <a:spcAft>
                <a:spcPts val="0"/>
              </a:spcAft>
              <a:buClr>
                <a:schemeClr val="dk1"/>
              </a:buClr>
              <a:buSzPts val="1100"/>
              <a:buFont typeface="Arial"/>
              <a:buNone/>
            </a:pPr>
            <a:r>
              <a:rPr b="1" lang="en" sz="1600">
                <a:solidFill>
                  <a:srgbClr val="FFFFFF"/>
                </a:solidFill>
              </a:rPr>
              <a:t>A message will be put on ProMonitor to inform all relevant staff.</a:t>
            </a:r>
            <a:endParaRPr b="1" sz="1600">
              <a:solidFill>
                <a:srgbClr val="FFFFFF"/>
              </a:solidFill>
            </a:endParaRPr>
          </a:p>
          <a:p>
            <a:pPr indent="0" lvl="0" marL="0" rtl="0" algn="ctr">
              <a:spcBef>
                <a:spcPts val="0"/>
              </a:spcBef>
              <a:spcAft>
                <a:spcPts val="0"/>
              </a:spcAft>
              <a:buNone/>
            </a:pPr>
            <a:r>
              <a:t/>
            </a:r>
            <a:endParaRPr b="1" sz="1900">
              <a:solidFill>
                <a:srgbClr val="FFFFFF"/>
              </a:solidFill>
            </a:endParaRPr>
          </a:p>
          <a:p>
            <a:pPr indent="0" lvl="0" marL="0" rtl="0" algn="ctr">
              <a:spcBef>
                <a:spcPts val="0"/>
              </a:spcBef>
              <a:spcAft>
                <a:spcPts val="0"/>
              </a:spcAft>
              <a:buNone/>
            </a:pPr>
            <a:r>
              <a:rPr b="1" lang="en" sz="1900">
                <a:solidFill>
                  <a:srgbClr val="FFFFFF"/>
                </a:solidFill>
              </a:rPr>
              <a:t>Two authorised absences per term. </a:t>
            </a:r>
            <a:endParaRPr b="1" sz="1900">
              <a:solidFill>
                <a:srgbClr val="FFFFFF"/>
              </a:solidFill>
            </a:endParaRPr>
          </a:p>
          <a:p>
            <a:pPr indent="0" lvl="0" marL="0" rtl="0" algn="ctr">
              <a:spcBef>
                <a:spcPts val="0"/>
              </a:spcBef>
              <a:spcAft>
                <a:spcPts val="0"/>
              </a:spcAft>
              <a:buNone/>
            </a:pPr>
            <a:r>
              <a:t/>
            </a:r>
            <a:endParaRPr b="1" sz="1900">
              <a:solidFill>
                <a:srgbClr val="FFFFFF"/>
              </a:solidFill>
            </a:endParaRPr>
          </a:p>
          <a:p>
            <a:pPr indent="0" lvl="0" marL="0" rtl="0" algn="ctr">
              <a:spcBef>
                <a:spcPts val="0"/>
              </a:spcBef>
              <a:spcAft>
                <a:spcPts val="0"/>
              </a:spcAft>
              <a:buNone/>
            </a:pPr>
            <a:r>
              <a:rPr b="1" lang="en" sz="1900">
                <a:solidFill>
                  <a:srgbClr val="FFFFFF"/>
                </a:solidFill>
              </a:rPr>
              <a:t>Must complete an online absence request via ProPortal. </a:t>
            </a:r>
            <a:endParaRPr b="1" sz="1900">
              <a:solidFill>
                <a:srgbClr val="FFFFFF"/>
              </a:solidFill>
            </a:endParaRPr>
          </a:p>
          <a:p>
            <a:pPr indent="0" lvl="0" marL="0" rtl="0" algn="ctr">
              <a:spcBef>
                <a:spcPts val="0"/>
              </a:spcBef>
              <a:spcAft>
                <a:spcPts val="0"/>
              </a:spcAft>
              <a:buNone/>
            </a:pPr>
            <a:r>
              <a:t/>
            </a:r>
            <a:endParaRPr b="1" sz="1700">
              <a:solidFill>
                <a:srgbClr val="FFFFFF"/>
              </a:solidFill>
            </a:endParaRPr>
          </a:p>
          <a:p>
            <a:pPr indent="0" lvl="0" marL="0" rtl="0" algn="ctr">
              <a:spcBef>
                <a:spcPts val="0"/>
              </a:spcBef>
              <a:spcAft>
                <a:spcPts val="0"/>
              </a:spcAft>
              <a:buNone/>
            </a:pPr>
            <a:r>
              <a:rPr b="1" lang="en" sz="1700">
                <a:solidFill>
                  <a:schemeClr val="dk1"/>
                </a:solidFill>
                <a:highlight>
                  <a:schemeClr val="lt1"/>
                </a:highlight>
              </a:rPr>
              <a:t>Evidence must be provided/conversation with your tutor before an authorised absence is approved.</a:t>
            </a:r>
            <a:endParaRPr b="1" sz="1700">
              <a:solidFill>
                <a:schemeClr val="dk1"/>
              </a:solidFill>
              <a:highlight>
                <a:schemeClr val="l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ctrTitle"/>
          </p:nvPr>
        </p:nvSpPr>
        <p:spPr>
          <a:xfrm>
            <a:off x="800775" y="527300"/>
            <a:ext cx="7800300" cy="32964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chemeClr val="dk1"/>
              </a:buClr>
              <a:buSzPts val="3300"/>
              <a:buFont typeface="Calibri"/>
              <a:buNone/>
            </a:pPr>
            <a:br>
              <a:rPr b="0" i="0" lang="en" sz="3300" u="none">
                <a:solidFill>
                  <a:schemeClr val="dk1"/>
                </a:solidFill>
                <a:latin typeface="Calibri"/>
                <a:ea typeface="Calibri"/>
                <a:cs typeface="Calibri"/>
                <a:sym typeface="Calibri"/>
              </a:rPr>
            </a:br>
            <a:r>
              <a:rPr b="1" i="0" lang="en" sz="3300" u="none">
                <a:solidFill>
                  <a:schemeClr val="dk1"/>
                </a:solidFill>
                <a:latin typeface="Calibri"/>
                <a:ea typeface="Calibri"/>
                <a:cs typeface="Calibri"/>
                <a:sym typeface="Calibri"/>
              </a:rPr>
              <a:t> How to s</a:t>
            </a:r>
            <a:r>
              <a:rPr b="1" lang="en" sz="3300">
                <a:latin typeface="Calibri"/>
                <a:ea typeface="Calibri"/>
                <a:cs typeface="Calibri"/>
                <a:sym typeface="Calibri"/>
              </a:rPr>
              <a:t>ubmit a </a:t>
            </a:r>
            <a:r>
              <a:rPr b="1" i="0" lang="en" sz="3300" u="none">
                <a:solidFill>
                  <a:schemeClr val="dk1"/>
                </a:solidFill>
                <a:latin typeface="Calibri"/>
                <a:ea typeface="Calibri"/>
                <a:cs typeface="Calibri"/>
                <a:sym typeface="Calibri"/>
              </a:rPr>
              <a:t>Student Absence </a:t>
            </a:r>
            <a:endParaRPr b="1" i="0" sz="3300" u="none">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1"/>
              </a:buClr>
              <a:buSzPts val="3300"/>
              <a:buFont typeface="Calibri"/>
              <a:buNone/>
            </a:pPr>
            <a:r>
              <a:rPr b="1" i="0" lang="en" sz="3300" u="none">
                <a:solidFill>
                  <a:schemeClr val="dk1"/>
                </a:solidFill>
                <a:latin typeface="Calibri"/>
                <a:ea typeface="Calibri"/>
                <a:cs typeface="Calibri"/>
                <a:sym typeface="Calibri"/>
              </a:rPr>
              <a:t>Request Guide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b="0" l="0" r="0" t="0"/>
          <a:stretch/>
        </p:blipFill>
        <p:spPr>
          <a:xfrm>
            <a:off x="539750" y="15478"/>
            <a:ext cx="7993061" cy="51280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8"/>
          <p:cNvPicPr preferRelativeResize="0"/>
          <p:nvPr/>
        </p:nvPicPr>
        <p:blipFill rotWithShape="1">
          <a:blip r:embed="rId3">
            <a:alphaModFix/>
          </a:blip>
          <a:srcRect b="5292" l="8599" r="4269" t="4698"/>
          <a:stretch/>
        </p:blipFill>
        <p:spPr>
          <a:xfrm>
            <a:off x="824275" y="202350"/>
            <a:ext cx="7173150" cy="45390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9"/>
          <p:cNvPicPr preferRelativeResize="0"/>
          <p:nvPr/>
        </p:nvPicPr>
        <p:blipFill rotWithShape="1">
          <a:blip r:embed="rId3">
            <a:alphaModFix/>
          </a:blip>
          <a:srcRect b="23965" l="0" r="0" t="0"/>
          <a:stretch/>
        </p:blipFill>
        <p:spPr>
          <a:xfrm>
            <a:off x="468300" y="13100"/>
            <a:ext cx="8151825" cy="4763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0"/>
          <p:cNvPicPr preferRelativeResize="0"/>
          <p:nvPr/>
        </p:nvPicPr>
        <p:blipFill rotWithShape="1">
          <a:blip r:embed="rId3">
            <a:alphaModFix/>
          </a:blip>
          <a:srcRect b="22803" l="0" r="0" t="0"/>
          <a:stretch/>
        </p:blipFill>
        <p:spPr>
          <a:xfrm>
            <a:off x="611175" y="86925"/>
            <a:ext cx="8291074" cy="4783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1"/>
          <p:cNvSpPr txBox="1"/>
          <p:nvPr>
            <p:ph type="title"/>
          </p:nvPr>
        </p:nvSpPr>
        <p:spPr>
          <a:xfrm>
            <a:off x="159300" y="281739"/>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800">
                <a:solidFill>
                  <a:schemeClr val="lt1"/>
                </a:solidFill>
                <a:latin typeface="Calibri"/>
                <a:ea typeface="Calibri"/>
                <a:cs typeface="Calibri"/>
                <a:sym typeface="Calibri"/>
              </a:rPr>
              <a:t>Safeguarding</a:t>
            </a:r>
            <a:endParaRPr b="1" sz="3800">
              <a:solidFill>
                <a:srgbClr val="FFFFFF"/>
              </a:solidFill>
            </a:endParaRPr>
          </a:p>
        </p:txBody>
      </p:sp>
      <p:grpSp>
        <p:nvGrpSpPr>
          <p:cNvPr id="105" name="Google Shape;105;p21"/>
          <p:cNvGrpSpPr/>
          <p:nvPr/>
        </p:nvGrpSpPr>
        <p:grpSpPr>
          <a:xfrm>
            <a:off x="710674" y="1323164"/>
            <a:ext cx="7300911" cy="731700"/>
            <a:chOff x="710674" y="1323164"/>
            <a:chExt cx="7300911" cy="731700"/>
          </a:xfrm>
        </p:grpSpPr>
        <p:sp>
          <p:nvSpPr>
            <p:cNvPr id="106" name="Google Shape;106;p21"/>
            <p:cNvSpPr txBox="1"/>
            <p:nvPr/>
          </p:nvSpPr>
          <p:spPr>
            <a:xfrm>
              <a:off x="710674" y="1373350"/>
              <a:ext cx="20043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b="1" lang="en" sz="2300">
                  <a:solidFill>
                    <a:srgbClr val="551561"/>
                  </a:solidFill>
                  <a:latin typeface="Roboto"/>
                  <a:ea typeface="Roboto"/>
                  <a:cs typeface="Roboto"/>
                  <a:sym typeface="Roboto"/>
                </a:rPr>
                <a:t>Child Protection</a:t>
              </a:r>
              <a:endParaRPr b="1" sz="2300">
                <a:solidFill>
                  <a:srgbClr val="551561"/>
                </a:solidFill>
                <a:latin typeface="Roboto"/>
                <a:ea typeface="Roboto"/>
                <a:cs typeface="Roboto"/>
                <a:sym typeface="Roboto"/>
              </a:endParaRPr>
            </a:p>
          </p:txBody>
        </p:sp>
        <p:sp>
          <p:nvSpPr>
            <p:cNvPr id="107" name="Google Shape;107;p21"/>
            <p:cNvSpPr/>
            <p:nvPr/>
          </p:nvSpPr>
          <p:spPr>
            <a:xfrm>
              <a:off x="2789785" y="1323164"/>
              <a:ext cx="5221800" cy="731700"/>
            </a:xfrm>
            <a:prstGeom prst="rect">
              <a:avLst/>
            </a:prstGeom>
            <a:solidFill>
              <a:srgbClr val="55156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1"/>
            <p:cNvSpPr txBox="1"/>
            <p:nvPr/>
          </p:nvSpPr>
          <p:spPr>
            <a:xfrm>
              <a:off x="2914389" y="1407440"/>
              <a:ext cx="4765800" cy="575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 sz="1300">
                  <a:solidFill>
                    <a:srgbClr val="FFFFFF"/>
                  </a:solidFill>
                  <a:latin typeface="Roboto"/>
                  <a:ea typeface="Roboto"/>
                  <a:cs typeface="Roboto"/>
                  <a:sym typeface="Roboto"/>
                </a:rPr>
                <a:t>Recognising abuse and neglect and acting to stop it.</a:t>
              </a:r>
              <a:endParaRPr b="1" sz="1300">
                <a:solidFill>
                  <a:srgbClr val="FFFFFF"/>
                </a:solidFill>
                <a:latin typeface="Roboto"/>
                <a:ea typeface="Roboto"/>
                <a:cs typeface="Roboto"/>
                <a:sym typeface="Roboto"/>
              </a:endParaRPr>
            </a:p>
          </p:txBody>
        </p:sp>
      </p:grpSp>
      <p:grpSp>
        <p:nvGrpSpPr>
          <p:cNvPr id="109" name="Google Shape;109;p21"/>
          <p:cNvGrpSpPr/>
          <p:nvPr/>
        </p:nvGrpSpPr>
        <p:grpSpPr>
          <a:xfrm>
            <a:off x="7" y="2207525"/>
            <a:ext cx="7650080" cy="731700"/>
            <a:chOff x="7" y="2207525"/>
            <a:chExt cx="7650080" cy="731700"/>
          </a:xfrm>
        </p:grpSpPr>
        <p:sp>
          <p:nvSpPr>
            <p:cNvPr id="110" name="Google Shape;110;p21"/>
            <p:cNvSpPr txBox="1"/>
            <p:nvPr/>
          </p:nvSpPr>
          <p:spPr>
            <a:xfrm>
              <a:off x="7" y="2257725"/>
              <a:ext cx="27153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b="1" lang="en" sz="2300">
                  <a:solidFill>
                    <a:srgbClr val="701C7F"/>
                  </a:solidFill>
                  <a:latin typeface="Roboto"/>
                  <a:ea typeface="Roboto"/>
                  <a:cs typeface="Roboto"/>
                  <a:sym typeface="Roboto"/>
                </a:rPr>
                <a:t>Safeguarding </a:t>
              </a:r>
              <a:endParaRPr b="1" sz="2300">
                <a:solidFill>
                  <a:srgbClr val="701C7F"/>
                </a:solidFill>
                <a:latin typeface="Roboto"/>
                <a:ea typeface="Roboto"/>
                <a:cs typeface="Roboto"/>
                <a:sym typeface="Roboto"/>
              </a:endParaRPr>
            </a:p>
          </p:txBody>
        </p:sp>
        <p:sp>
          <p:nvSpPr>
            <p:cNvPr id="111" name="Google Shape;111;p21"/>
            <p:cNvSpPr/>
            <p:nvPr/>
          </p:nvSpPr>
          <p:spPr>
            <a:xfrm>
              <a:off x="2789787" y="2207525"/>
              <a:ext cx="4860300" cy="731700"/>
            </a:xfrm>
            <a:prstGeom prst="rect">
              <a:avLst/>
            </a:prstGeom>
            <a:solidFill>
              <a:srgbClr val="701C7F"/>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1"/>
            <p:cNvSpPr txBox="1"/>
            <p:nvPr/>
          </p:nvSpPr>
          <p:spPr>
            <a:xfrm>
              <a:off x="2914374" y="2414100"/>
              <a:ext cx="45738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 sz="1300">
                  <a:solidFill>
                    <a:srgbClr val="FFFFFF"/>
                  </a:solidFill>
                  <a:latin typeface="Roboto"/>
                  <a:ea typeface="Roboto"/>
                  <a:cs typeface="Roboto"/>
                  <a:sym typeface="Roboto"/>
                </a:rPr>
                <a:t>Keeping children, young people and adults safe from a wide range of harm, preventing harm and acting to stop it.</a:t>
              </a:r>
              <a:endParaRPr b="1" sz="1300">
                <a:solidFill>
                  <a:srgbClr val="FFFFFF"/>
                </a:solidFill>
                <a:latin typeface="Roboto"/>
                <a:ea typeface="Roboto"/>
                <a:cs typeface="Roboto"/>
                <a:sym typeface="Roboto"/>
              </a:endParaRPr>
            </a:p>
          </p:txBody>
        </p:sp>
      </p:grpSp>
      <p:grpSp>
        <p:nvGrpSpPr>
          <p:cNvPr id="113" name="Google Shape;113;p21"/>
          <p:cNvGrpSpPr/>
          <p:nvPr/>
        </p:nvGrpSpPr>
        <p:grpSpPr>
          <a:xfrm>
            <a:off x="755105" y="3088625"/>
            <a:ext cx="6532283" cy="731700"/>
            <a:chOff x="755105" y="3088625"/>
            <a:chExt cx="6532283" cy="731700"/>
          </a:xfrm>
        </p:grpSpPr>
        <p:sp>
          <p:nvSpPr>
            <p:cNvPr id="114" name="Google Shape;114;p21"/>
            <p:cNvSpPr txBox="1"/>
            <p:nvPr/>
          </p:nvSpPr>
          <p:spPr>
            <a:xfrm>
              <a:off x="755105" y="3138825"/>
              <a:ext cx="19599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b="1" lang="en" sz="2300">
                  <a:solidFill>
                    <a:srgbClr val="761E86"/>
                  </a:solidFill>
                  <a:latin typeface="Roboto"/>
                  <a:ea typeface="Roboto"/>
                  <a:cs typeface="Roboto"/>
                  <a:sym typeface="Roboto"/>
                </a:rPr>
                <a:t>Prevent</a:t>
              </a:r>
              <a:endParaRPr b="1" sz="2300">
                <a:solidFill>
                  <a:srgbClr val="761E86"/>
                </a:solidFill>
                <a:latin typeface="Roboto"/>
                <a:ea typeface="Roboto"/>
                <a:cs typeface="Roboto"/>
                <a:sym typeface="Roboto"/>
              </a:endParaRPr>
            </a:p>
          </p:txBody>
        </p:sp>
        <p:sp>
          <p:nvSpPr>
            <p:cNvPr id="115" name="Google Shape;115;p21"/>
            <p:cNvSpPr/>
            <p:nvPr/>
          </p:nvSpPr>
          <p:spPr>
            <a:xfrm>
              <a:off x="2789787" y="3088625"/>
              <a:ext cx="4497600" cy="731700"/>
            </a:xfrm>
            <a:prstGeom prst="rect">
              <a:avLst/>
            </a:prstGeom>
            <a:solidFill>
              <a:srgbClr val="761E86"/>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21"/>
            <p:cNvSpPr txBox="1"/>
            <p:nvPr/>
          </p:nvSpPr>
          <p:spPr>
            <a:xfrm>
              <a:off x="2914388" y="3295180"/>
              <a:ext cx="38499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 sz="1300">
                  <a:solidFill>
                    <a:srgbClr val="FFFFFF"/>
                  </a:solidFill>
                  <a:latin typeface="Roboto"/>
                  <a:ea typeface="Roboto"/>
                  <a:cs typeface="Roboto"/>
                  <a:sym typeface="Roboto"/>
                </a:rPr>
                <a:t>Supporting students and helping to stop them from becoming </a:t>
              </a:r>
              <a:r>
                <a:rPr b="1" lang="en" sz="1300">
                  <a:solidFill>
                    <a:srgbClr val="FFFFFF"/>
                  </a:solidFill>
                  <a:latin typeface="Roboto"/>
                  <a:ea typeface="Roboto"/>
                  <a:cs typeface="Roboto"/>
                  <a:sym typeface="Roboto"/>
                </a:rPr>
                <a:t>involved</a:t>
              </a:r>
              <a:r>
                <a:rPr b="1" lang="en" sz="1300">
                  <a:solidFill>
                    <a:srgbClr val="FFFFFF"/>
                  </a:solidFill>
                  <a:latin typeface="Roboto"/>
                  <a:ea typeface="Roboto"/>
                  <a:cs typeface="Roboto"/>
                  <a:sym typeface="Roboto"/>
                </a:rPr>
                <a:t> in extremist/terrorist activities.</a:t>
              </a:r>
              <a:endParaRPr b="1" sz="1300">
                <a:solidFill>
                  <a:srgbClr val="FFFFFF"/>
                </a:solidFill>
                <a:latin typeface="Roboto"/>
                <a:ea typeface="Roboto"/>
                <a:cs typeface="Roboto"/>
                <a:sym typeface="Roboto"/>
              </a:endParaRPr>
            </a:p>
          </p:txBody>
        </p:sp>
      </p:grpSp>
      <p:sp>
        <p:nvSpPr>
          <p:cNvPr id="117" name="Google Shape;117;p21"/>
          <p:cNvSpPr txBox="1"/>
          <p:nvPr/>
        </p:nvSpPr>
        <p:spPr>
          <a:xfrm>
            <a:off x="289075" y="4292300"/>
            <a:ext cx="3192900" cy="4431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Safe environment to learn</a:t>
            </a:r>
            <a:endParaRPr sz="1800"/>
          </a:p>
        </p:txBody>
      </p:sp>
      <p:sp>
        <p:nvSpPr>
          <p:cNvPr id="118" name="Google Shape;118;p21"/>
          <p:cNvSpPr txBox="1"/>
          <p:nvPr/>
        </p:nvSpPr>
        <p:spPr>
          <a:xfrm>
            <a:off x="3568375" y="4292300"/>
            <a:ext cx="2915400" cy="4431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Identify people at risk</a:t>
            </a:r>
            <a:endParaRPr sz="1800"/>
          </a:p>
        </p:txBody>
      </p:sp>
      <p:sp>
        <p:nvSpPr>
          <p:cNvPr id="119" name="Google Shape;119;p21"/>
          <p:cNvSpPr txBox="1"/>
          <p:nvPr/>
        </p:nvSpPr>
        <p:spPr>
          <a:xfrm>
            <a:off x="6570050" y="4292300"/>
            <a:ext cx="2298000" cy="4431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Pastoral</a:t>
            </a:r>
            <a:r>
              <a:rPr lang="en" sz="1800"/>
              <a:t> Support</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